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58" userDrawn="1">
          <p15:clr>
            <a:srgbClr val="A4A3A4"/>
          </p15:clr>
        </p15:guide>
        <p15:guide id="2" pos="111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howGuides="1">
      <p:cViewPr varScale="1">
        <p:scale>
          <a:sx n="107" d="100"/>
          <a:sy n="107" d="100"/>
        </p:scale>
        <p:origin x="672" y="96"/>
      </p:cViewPr>
      <p:guideLst>
        <p:guide orient="horz" pos="3158"/>
        <p:guide pos="111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AC39-4580-4571-9338-ECBDCEE05EB4}" type="datetimeFigureOut">
              <a:rPr lang="ko-KR" altLang="en-US" smtClean="0"/>
              <a:t>2022-07-14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6BD6-FD9C-4E03-BBA9-0F363CE838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103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AC39-4580-4571-9338-ECBDCEE05EB4}" type="datetimeFigureOut">
              <a:rPr lang="ko-KR" altLang="en-US" smtClean="0"/>
              <a:t>2022-07-14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6BD6-FD9C-4E03-BBA9-0F363CE838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5722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AC39-4580-4571-9338-ECBDCEE05EB4}" type="datetimeFigureOut">
              <a:rPr lang="ko-KR" altLang="en-US" smtClean="0"/>
              <a:t>2022-07-14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6BD6-FD9C-4E03-BBA9-0F363CE838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4614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AC39-4580-4571-9338-ECBDCEE05EB4}" type="datetimeFigureOut">
              <a:rPr lang="ko-KR" altLang="en-US" smtClean="0"/>
              <a:t>2022-07-14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6BD6-FD9C-4E03-BBA9-0F363CE838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2745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AC39-4580-4571-9338-ECBDCEE05EB4}" type="datetimeFigureOut">
              <a:rPr lang="ko-KR" altLang="en-US" smtClean="0"/>
              <a:t>2022-07-14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6BD6-FD9C-4E03-BBA9-0F363CE838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1186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AC39-4580-4571-9338-ECBDCEE05EB4}" type="datetimeFigureOut">
              <a:rPr lang="ko-KR" altLang="en-US" smtClean="0"/>
              <a:t>2022-07-14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6BD6-FD9C-4E03-BBA9-0F363CE838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2300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AC39-4580-4571-9338-ECBDCEE05EB4}" type="datetimeFigureOut">
              <a:rPr lang="ko-KR" altLang="en-US" smtClean="0"/>
              <a:t>2022-07-14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6BD6-FD9C-4E03-BBA9-0F363CE838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3749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AC39-4580-4571-9338-ECBDCEE05EB4}" type="datetimeFigureOut">
              <a:rPr lang="ko-KR" altLang="en-US" smtClean="0"/>
              <a:t>2022-07-14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6BD6-FD9C-4E03-BBA9-0F363CE838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746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AC39-4580-4571-9338-ECBDCEE05EB4}" type="datetimeFigureOut">
              <a:rPr lang="ko-KR" altLang="en-US" smtClean="0"/>
              <a:t>2022-07-14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6BD6-FD9C-4E03-BBA9-0F363CE838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9491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AC39-4580-4571-9338-ECBDCEE05EB4}" type="datetimeFigureOut">
              <a:rPr lang="ko-KR" altLang="en-US" smtClean="0"/>
              <a:t>2022-07-14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6BD6-FD9C-4E03-BBA9-0F363CE838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6149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AC39-4580-4571-9338-ECBDCEE05EB4}" type="datetimeFigureOut">
              <a:rPr lang="ko-KR" altLang="en-US" smtClean="0"/>
              <a:t>2022-07-14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6BD6-FD9C-4E03-BBA9-0F363CE838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5443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1AC39-4580-4571-9338-ECBDCEE05EB4}" type="datetimeFigureOut">
              <a:rPr lang="ko-KR" altLang="en-US" smtClean="0"/>
              <a:t>2022-07-14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66BD6-FD9C-4E03-BBA9-0F363CE838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9210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EKR9ou6sAo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eEKR9ou6sA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m70Y3h7iPeA&amp;t=383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159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/>
        </p:nvCxnSpPr>
        <p:spPr>
          <a:xfrm>
            <a:off x="4440000" y="-243000"/>
            <a:ext cx="0" cy="720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/>
          <p:nvPr/>
        </p:nvCxnSpPr>
        <p:spPr>
          <a:xfrm>
            <a:off x="4440000" y="-243000"/>
            <a:ext cx="1920000" cy="720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560000" y="477000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</a:t>
            </a:r>
            <a:endParaRPr lang="ko-KR" altLang="en-US" dirty="0"/>
          </a:p>
        </p:txBody>
      </p:sp>
      <p:grpSp>
        <p:nvGrpSpPr>
          <p:cNvPr id="25" name="그룹 24"/>
          <p:cNvGrpSpPr/>
          <p:nvPr/>
        </p:nvGrpSpPr>
        <p:grpSpPr>
          <a:xfrm rot="19678620">
            <a:off x="3125542" y="146512"/>
            <a:ext cx="1440000" cy="0"/>
            <a:chOff x="4656000" y="549000"/>
            <a:chExt cx="1440000" cy="0"/>
          </a:xfrm>
        </p:grpSpPr>
        <p:cxnSp>
          <p:nvCxnSpPr>
            <p:cNvPr id="26" name="직선 연결선 25"/>
            <p:cNvCxnSpPr/>
            <p:nvPr/>
          </p:nvCxnSpPr>
          <p:spPr>
            <a:xfrm>
              <a:off x="4656000" y="549000"/>
              <a:ext cx="1440000" cy="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5376000" y="549000"/>
              <a:ext cx="360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9" name="직선 연결선 28"/>
          <p:cNvCxnSpPr/>
          <p:nvPr/>
        </p:nvCxnSpPr>
        <p:spPr>
          <a:xfrm>
            <a:off x="4440000" y="477000"/>
            <a:ext cx="72000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 31"/>
          <p:cNvCxnSpPr/>
          <p:nvPr/>
        </p:nvCxnSpPr>
        <p:spPr>
          <a:xfrm>
            <a:off x="4440000" y="-243000"/>
            <a:ext cx="720000" cy="720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34"/>
          <p:cNvCxnSpPr/>
          <p:nvPr/>
        </p:nvCxnSpPr>
        <p:spPr>
          <a:xfrm>
            <a:off x="4440000" y="477000"/>
            <a:ext cx="192000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그룹 53"/>
          <p:cNvGrpSpPr/>
          <p:nvPr/>
        </p:nvGrpSpPr>
        <p:grpSpPr>
          <a:xfrm>
            <a:off x="192000" y="1632419"/>
            <a:ext cx="2808000" cy="1008001"/>
            <a:chOff x="2568000" y="2421000"/>
            <a:chExt cx="2808000" cy="1008001"/>
          </a:xfrm>
        </p:grpSpPr>
        <p:cxnSp>
          <p:nvCxnSpPr>
            <p:cNvPr id="37" name="직선 연결선 36"/>
            <p:cNvCxnSpPr/>
            <p:nvPr/>
          </p:nvCxnSpPr>
          <p:spPr>
            <a:xfrm>
              <a:off x="3936000" y="3429000"/>
              <a:ext cx="1440000" cy="1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직선 연결선 38"/>
            <p:cNvCxnSpPr/>
            <p:nvPr/>
          </p:nvCxnSpPr>
          <p:spPr>
            <a:xfrm flipV="1">
              <a:off x="3936000" y="2421000"/>
              <a:ext cx="0" cy="100800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직선 연결선 46"/>
            <p:cNvCxnSpPr/>
            <p:nvPr/>
          </p:nvCxnSpPr>
          <p:spPr>
            <a:xfrm flipH="1" flipV="1">
              <a:off x="3936000" y="2421000"/>
              <a:ext cx="1440000" cy="100800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직선 연결선 49"/>
            <p:cNvCxnSpPr/>
            <p:nvPr/>
          </p:nvCxnSpPr>
          <p:spPr>
            <a:xfrm>
              <a:off x="2568000" y="3428999"/>
              <a:ext cx="1440000" cy="1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직선 연결선 50"/>
            <p:cNvCxnSpPr/>
            <p:nvPr/>
          </p:nvCxnSpPr>
          <p:spPr>
            <a:xfrm flipV="1">
              <a:off x="2568000" y="2421000"/>
              <a:ext cx="1368000" cy="100800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TextBox 54"/>
          <p:cNvSpPr txBox="1"/>
          <p:nvPr/>
        </p:nvSpPr>
        <p:spPr>
          <a:xfrm>
            <a:off x="2352000" y="1485000"/>
            <a:ext cx="437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90</a:t>
            </a:r>
          </a:p>
          <a:p>
            <a:endParaRPr lang="ko-KR" altLang="en-US" dirty="0"/>
          </a:p>
        </p:txBody>
      </p:sp>
      <p:cxnSp>
        <p:nvCxnSpPr>
          <p:cNvPr id="57" name="직선 연결선 56"/>
          <p:cNvCxnSpPr/>
          <p:nvPr/>
        </p:nvCxnSpPr>
        <p:spPr>
          <a:xfrm>
            <a:off x="5160000" y="2636999"/>
            <a:ext cx="1440000" cy="1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직선 연결선 57"/>
          <p:cNvCxnSpPr/>
          <p:nvPr/>
        </p:nvCxnSpPr>
        <p:spPr>
          <a:xfrm flipV="1">
            <a:off x="5160000" y="1989000"/>
            <a:ext cx="0" cy="648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직선 연결선 59"/>
          <p:cNvCxnSpPr/>
          <p:nvPr/>
        </p:nvCxnSpPr>
        <p:spPr>
          <a:xfrm>
            <a:off x="3792000" y="2636998"/>
            <a:ext cx="1440000" cy="1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4224000" y="1701000"/>
            <a:ext cx="5645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140</a:t>
            </a:r>
          </a:p>
          <a:p>
            <a:endParaRPr lang="ko-KR" altLang="en-US" dirty="0"/>
          </a:p>
        </p:txBody>
      </p:sp>
      <p:cxnSp>
        <p:nvCxnSpPr>
          <p:cNvPr id="69" name="직선 연결선 68"/>
          <p:cNvCxnSpPr/>
          <p:nvPr/>
        </p:nvCxnSpPr>
        <p:spPr>
          <a:xfrm flipH="1" flipV="1">
            <a:off x="5160000" y="1989000"/>
            <a:ext cx="1440000" cy="648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직선 연결선 72"/>
          <p:cNvCxnSpPr/>
          <p:nvPr/>
        </p:nvCxnSpPr>
        <p:spPr>
          <a:xfrm flipV="1">
            <a:off x="5160000" y="1989000"/>
            <a:ext cx="0" cy="648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직선 연결선 74"/>
          <p:cNvCxnSpPr/>
          <p:nvPr/>
        </p:nvCxnSpPr>
        <p:spPr>
          <a:xfrm flipH="1" flipV="1">
            <a:off x="4440000" y="2133000"/>
            <a:ext cx="1440000" cy="504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직선 연결선 83"/>
          <p:cNvCxnSpPr/>
          <p:nvPr/>
        </p:nvCxnSpPr>
        <p:spPr>
          <a:xfrm flipH="1" flipV="1">
            <a:off x="5873650" y="1824200"/>
            <a:ext cx="14150" cy="812802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직선 연결선 86"/>
          <p:cNvCxnSpPr/>
          <p:nvPr/>
        </p:nvCxnSpPr>
        <p:spPr>
          <a:xfrm flipH="1" flipV="1">
            <a:off x="5880000" y="1845000"/>
            <a:ext cx="1440000" cy="792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직선 연결선 88"/>
          <p:cNvCxnSpPr/>
          <p:nvPr/>
        </p:nvCxnSpPr>
        <p:spPr>
          <a:xfrm flipH="1" flipV="1">
            <a:off x="6600000" y="1557000"/>
            <a:ext cx="7800" cy="1090612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직선 연결선 90"/>
          <p:cNvCxnSpPr/>
          <p:nvPr/>
        </p:nvCxnSpPr>
        <p:spPr>
          <a:xfrm flipH="1" flipV="1">
            <a:off x="6600000" y="1557000"/>
            <a:ext cx="1440000" cy="1061513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6600000" y="18450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H</a:t>
            </a:r>
            <a:endParaRPr lang="ko-KR" altLang="en-US" dirty="0"/>
          </a:p>
        </p:txBody>
      </p:sp>
      <p:sp>
        <p:nvSpPr>
          <p:cNvPr id="93" name="TextBox 92"/>
          <p:cNvSpPr txBox="1"/>
          <p:nvPr/>
        </p:nvSpPr>
        <p:spPr>
          <a:xfrm>
            <a:off x="6816000" y="2565000"/>
            <a:ext cx="404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W</a:t>
            </a:r>
            <a:endParaRPr lang="ko-KR" altLang="en-US" dirty="0"/>
          </a:p>
        </p:txBody>
      </p:sp>
      <p:sp>
        <p:nvSpPr>
          <p:cNvPr id="94" name="TextBox 93"/>
          <p:cNvSpPr txBox="1"/>
          <p:nvPr/>
        </p:nvSpPr>
        <p:spPr>
          <a:xfrm>
            <a:off x="7248000" y="1773000"/>
            <a:ext cx="34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D</a:t>
            </a:r>
            <a:endParaRPr lang="ko-KR" alt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4800000" y="162900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130</a:t>
            </a:r>
            <a:endParaRPr lang="ko-KR" altLang="en-US" dirty="0"/>
          </a:p>
        </p:txBody>
      </p:sp>
      <p:cxnSp>
        <p:nvCxnSpPr>
          <p:cNvPr id="102" name="직선 연결선 101"/>
          <p:cNvCxnSpPr/>
          <p:nvPr/>
        </p:nvCxnSpPr>
        <p:spPr>
          <a:xfrm flipH="1" flipV="1">
            <a:off x="7320000" y="1485000"/>
            <a:ext cx="7800" cy="1162612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/>
          <p:cNvCxnSpPr/>
          <p:nvPr/>
        </p:nvCxnSpPr>
        <p:spPr>
          <a:xfrm flipH="1" flipV="1">
            <a:off x="7327800" y="1506700"/>
            <a:ext cx="1432200" cy="11303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연결선 105"/>
          <p:cNvCxnSpPr/>
          <p:nvPr/>
        </p:nvCxnSpPr>
        <p:spPr>
          <a:xfrm flipH="1" flipV="1">
            <a:off x="8040000" y="1197000"/>
            <a:ext cx="7800" cy="1450613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직선 연결선 112"/>
          <p:cNvCxnSpPr/>
          <p:nvPr/>
        </p:nvCxnSpPr>
        <p:spPr>
          <a:xfrm flipH="1" flipV="1">
            <a:off x="8040000" y="1197000"/>
            <a:ext cx="1440000" cy="1440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직선 연결선 121"/>
          <p:cNvCxnSpPr/>
          <p:nvPr/>
        </p:nvCxnSpPr>
        <p:spPr>
          <a:xfrm flipV="1">
            <a:off x="4440000" y="2133000"/>
            <a:ext cx="0" cy="504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5548022" y="155700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120</a:t>
            </a:r>
            <a:endParaRPr lang="ko-KR" altLang="en-US" dirty="0"/>
          </a:p>
        </p:txBody>
      </p:sp>
      <p:sp>
        <p:nvSpPr>
          <p:cNvPr id="129" name="TextBox 128"/>
          <p:cNvSpPr txBox="1"/>
          <p:nvPr/>
        </p:nvSpPr>
        <p:spPr>
          <a:xfrm>
            <a:off x="6312000" y="119700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110</a:t>
            </a:r>
            <a:endParaRPr lang="ko-KR" altLang="en-US" dirty="0"/>
          </a:p>
        </p:txBody>
      </p:sp>
      <p:sp>
        <p:nvSpPr>
          <p:cNvPr id="134" name="TextBox 133"/>
          <p:cNvSpPr txBox="1"/>
          <p:nvPr/>
        </p:nvSpPr>
        <p:spPr>
          <a:xfrm>
            <a:off x="6960000" y="119700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100</a:t>
            </a:r>
            <a:endParaRPr lang="ko-KR" altLang="en-US" dirty="0"/>
          </a:p>
        </p:txBody>
      </p:sp>
      <p:sp>
        <p:nvSpPr>
          <p:cNvPr id="137" name="TextBox 136"/>
          <p:cNvSpPr txBox="1"/>
          <p:nvPr/>
        </p:nvSpPr>
        <p:spPr>
          <a:xfrm>
            <a:off x="3648000" y="2997000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40</a:t>
            </a:r>
            <a:endParaRPr lang="ko-KR" altLang="en-US" dirty="0"/>
          </a:p>
        </p:txBody>
      </p:sp>
      <p:sp>
        <p:nvSpPr>
          <p:cNvPr id="138" name="TextBox 137"/>
          <p:cNvSpPr txBox="1"/>
          <p:nvPr/>
        </p:nvSpPr>
        <p:spPr>
          <a:xfrm>
            <a:off x="7752000" y="909000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9</a:t>
            </a:r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139" name="원호 138"/>
          <p:cNvSpPr/>
          <p:nvPr/>
        </p:nvSpPr>
        <p:spPr>
          <a:xfrm>
            <a:off x="5080380" y="3645000"/>
            <a:ext cx="3478860" cy="2448000"/>
          </a:xfrm>
          <a:prstGeom prst="arc">
            <a:avLst>
              <a:gd name="adj1" fmla="val 10779594"/>
              <a:gd name="adj2" fmla="val 37626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0" name="TextBox 139"/>
          <p:cNvSpPr txBox="1"/>
          <p:nvPr/>
        </p:nvSpPr>
        <p:spPr>
          <a:xfrm>
            <a:off x="5592000" y="486900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121</a:t>
            </a:r>
            <a:endParaRPr lang="ko-KR" altLang="en-US" dirty="0"/>
          </a:p>
        </p:txBody>
      </p:sp>
      <p:sp>
        <p:nvSpPr>
          <p:cNvPr id="141" name="TextBox 140"/>
          <p:cNvSpPr txBox="1"/>
          <p:nvPr/>
        </p:nvSpPr>
        <p:spPr>
          <a:xfrm>
            <a:off x="7320000" y="486900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121</a:t>
            </a:r>
            <a:endParaRPr lang="ko-KR" altLang="en-US" dirty="0"/>
          </a:p>
        </p:txBody>
      </p:sp>
      <p:sp>
        <p:nvSpPr>
          <p:cNvPr id="142" name="TextBox 141"/>
          <p:cNvSpPr txBox="1"/>
          <p:nvPr/>
        </p:nvSpPr>
        <p:spPr>
          <a:xfrm>
            <a:off x="6744000" y="4221000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88</a:t>
            </a:r>
            <a:endParaRPr lang="ko-KR" altLang="en-US" dirty="0"/>
          </a:p>
        </p:txBody>
      </p:sp>
      <p:cxnSp>
        <p:nvCxnSpPr>
          <p:cNvPr id="143" name="직선 연결선 142"/>
          <p:cNvCxnSpPr/>
          <p:nvPr/>
        </p:nvCxnSpPr>
        <p:spPr>
          <a:xfrm flipH="1">
            <a:off x="6816000" y="4869000"/>
            <a:ext cx="17280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직선 연결선 144"/>
          <p:cNvCxnSpPr/>
          <p:nvPr/>
        </p:nvCxnSpPr>
        <p:spPr>
          <a:xfrm flipH="1">
            <a:off x="5088000" y="4869000"/>
            <a:ext cx="17280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직선 연결선 145"/>
          <p:cNvCxnSpPr/>
          <p:nvPr/>
        </p:nvCxnSpPr>
        <p:spPr>
          <a:xfrm flipH="1" flipV="1">
            <a:off x="6816000" y="3645000"/>
            <a:ext cx="8400" cy="123240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직선 연결선 148"/>
          <p:cNvCxnSpPr>
            <a:endCxn id="139" idx="2"/>
          </p:cNvCxnSpPr>
          <p:nvPr/>
        </p:nvCxnSpPr>
        <p:spPr>
          <a:xfrm flipH="1" flipV="1">
            <a:off x="8559030" y="4888036"/>
            <a:ext cx="56970" cy="1969964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직선 연결선 151"/>
          <p:cNvCxnSpPr/>
          <p:nvPr/>
        </p:nvCxnSpPr>
        <p:spPr>
          <a:xfrm flipH="1" flipV="1">
            <a:off x="5088000" y="4888036"/>
            <a:ext cx="56970" cy="1969964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직사각형 156"/>
          <p:cNvSpPr/>
          <p:nvPr/>
        </p:nvSpPr>
        <p:spPr>
          <a:xfrm>
            <a:off x="8472000" y="2781000"/>
            <a:ext cx="35269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H=</a:t>
            </a:r>
            <a:r>
              <a:rPr lang="ko-KR" altLang="en-US" dirty="0" smtClean="0"/>
              <a:t>A23*COS(B23*0.5/180*3.14)</a:t>
            </a:r>
            <a:endParaRPr lang="en-US" altLang="ko-KR" dirty="0" smtClean="0"/>
          </a:p>
          <a:p>
            <a:r>
              <a:rPr lang="en-US" altLang="ko-KR" dirty="0" smtClean="0"/>
              <a:t>W=A23*SIN(B23*0.5/180*3.14)</a:t>
            </a:r>
            <a:endParaRPr lang="ko-KR" altLang="en-US" dirty="0"/>
          </a:p>
        </p:txBody>
      </p:sp>
      <p:graphicFrame>
        <p:nvGraphicFramePr>
          <p:cNvPr id="166" name="표 1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466099"/>
              </p:ext>
            </p:extLst>
          </p:nvPr>
        </p:nvGraphicFramePr>
        <p:xfrm>
          <a:off x="8688000" y="261000"/>
          <a:ext cx="3429000" cy="18859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413999197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5586314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227204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75331958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751492843"/>
                    </a:ext>
                  </a:extLst>
                </a:gridCol>
              </a:tblGrid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여각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79737049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140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0.342602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0.939481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110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0559541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130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0.423139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0.906065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 dirty="0">
                          <a:effectLst/>
                        </a:rPr>
                        <a:t>115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965315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120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0.50046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0.86576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120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0545075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110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0.573975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0.818873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125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8933653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108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0.588172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0.808736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126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9589661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0.643126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0.76576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130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3691345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90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0.707388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0.706825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135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2140776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1.5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108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0.882258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1.213104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 dirty="0">
                          <a:effectLst/>
                        </a:rPr>
                        <a:t>126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708667"/>
                  </a:ext>
                </a:extLst>
              </a:tr>
            </a:tbl>
          </a:graphicData>
        </a:graphic>
      </p:graphicFrame>
      <p:grpSp>
        <p:nvGrpSpPr>
          <p:cNvPr id="169" name="그룹 168"/>
          <p:cNvGrpSpPr/>
          <p:nvPr/>
        </p:nvGrpSpPr>
        <p:grpSpPr>
          <a:xfrm>
            <a:off x="336000" y="2980609"/>
            <a:ext cx="3269375" cy="1589200"/>
            <a:chOff x="336000" y="2980609"/>
            <a:chExt cx="3269375" cy="1589200"/>
          </a:xfrm>
        </p:grpSpPr>
        <p:cxnSp>
          <p:nvCxnSpPr>
            <p:cNvPr id="110" name="직선 연결선 109"/>
            <p:cNvCxnSpPr/>
            <p:nvPr/>
          </p:nvCxnSpPr>
          <p:spPr>
            <a:xfrm flipH="1">
              <a:off x="1822600" y="4221000"/>
              <a:ext cx="1440000" cy="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원호 135"/>
            <p:cNvSpPr/>
            <p:nvPr/>
          </p:nvSpPr>
          <p:spPr>
            <a:xfrm rot="15461387">
              <a:off x="1571106" y="2944609"/>
              <a:ext cx="504000" cy="576000"/>
            </a:xfrm>
            <a:prstGeom prst="arc">
              <a:avLst>
                <a:gd name="adj1" fmla="val 8489417"/>
                <a:gd name="adj2" fmla="val 14894173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53" name="직선 연결선 152"/>
            <p:cNvCxnSpPr/>
            <p:nvPr/>
          </p:nvCxnSpPr>
          <p:spPr>
            <a:xfrm flipH="1" flipV="1">
              <a:off x="1776000" y="3141000"/>
              <a:ext cx="7800" cy="1090612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직선 연결선 153"/>
            <p:cNvCxnSpPr/>
            <p:nvPr/>
          </p:nvCxnSpPr>
          <p:spPr>
            <a:xfrm flipH="1" flipV="1">
              <a:off x="1776000" y="3141000"/>
              <a:ext cx="1440000" cy="1061513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5" name="TextBox 154"/>
            <p:cNvSpPr txBox="1"/>
            <p:nvPr/>
          </p:nvSpPr>
          <p:spPr>
            <a:xfrm>
              <a:off x="2424000" y="3861000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36</a:t>
              </a:r>
              <a:endParaRPr lang="ko-KR" altLang="en-US" dirty="0"/>
            </a:p>
          </p:txBody>
        </p:sp>
        <p:cxnSp>
          <p:nvCxnSpPr>
            <p:cNvPr id="160" name="직선 연결선 159"/>
            <p:cNvCxnSpPr/>
            <p:nvPr/>
          </p:nvCxnSpPr>
          <p:spPr>
            <a:xfrm flipV="1">
              <a:off x="336000" y="3141000"/>
              <a:ext cx="1440000" cy="100800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" name="TextBox 163"/>
            <p:cNvSpPr txBox="1"/>
            <p:nvPr/>
          </p:nvSpPr>
          <p:spPr>
            <a:xfrm>
              <a:off x="1920000" y="3069000"/>
              <a:ext cx="5645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108</a:t>
              </a:r>
              <a:endParaRPr lang="ko-KR" altLang="en-US" dirty="0"/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2712000" y="3573000"/>
              <a:ext cx="489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1.5</a:t>
              </a:r>
              <a:endParaRPr lang="ko-KR" altLang="en-US" dirty="0"/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2280000" y="4149000"/>
              <a:ext cx="489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1.2</a:t>
              </a:r>
              <a:endParaRPr lang="ko-KR" altLang="en-US" dirty="0"/>
            </a:p>
          </p:txBody>
        </p:sp>
        <p:sp>
          <p:nvSpPr>
            <p:cNvPr id="168" name="원호 167"/>
            <p:cNvSpPr/>
            <p:nvPr/>
          </p:nvSpPr>
          <p:spPr>
            <a:xfrm rot="20475224">
              <a:off x="2899194" y="3736368"/>
              <a:ext cx="706181" cy="833441"/>
            </a:xfrm>
            <a:prstGeom prst="arc">
              <a:avLst>
                <a:gd name="adj1" fmla="val 11733378"/>
                <a:gd name="adj2" fmla="val 13511176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176308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직사각형 156"/>
          <p:cNvSpPr/>
          <p:nvPr/>
        </p:nvSpPr>
        <p:spPr>
          <a:xfrm>
            <a:off x="5376000" y="12400"/>
            <a:ext cx="35269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H=</a:t>
            </a:r>
            <a:r>
              <a:rPr lang="ko-KR" altLang="en-US" dirty="0" smtClean="0"/>
              <a:t>A23*COS(B23*0.5/180*3.14)</a:t>
            </a:r>
            <a:endParaRPr lang="en-US" altLang="ko-KR" dirty="0" smtClean="0"/>
          </a:p>
          <a:p>
            <a:r>
              <a:rPr lang="en-US" altLang="ko-KR" dirty="0" smtClean="0"/>
              <a:t>W=A23*SIN(B23*0.5/180*3.14)</a:t>
            </a:r>
            <a:endParaRPr lang="ko-KR" altLang="en-US" dirty="0"/>
          </a:p>
        </p:txBody>
      </p:sp>
      <p:graphicFrame>
        <p:nvGraphicFramePr>
          <p:cNvPr id="166" name="표 1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466099"/>
              </p:ext>
            </p:extLst>
          </p:nvPr>
        </p:nvGraphicFramePr>
        <p:xfrm>
          <a:off x="8688000" y="261000"/>
          <a:ext cx="3429000" cy="18859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413999197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5586314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227204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75331958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751492843"/>
                    </a:ext>
                  </a:extLst>
                </a:gridCol>
              </a:tblGrid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여각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79737049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140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0.342602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0.939481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110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0559541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130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0.423139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0.906065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 dirty="0">
                          <a:effectLst/>
                        </a:rPr>
                        <a:t>115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965315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120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0.50046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0.86576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120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0545075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110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0.573975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0.818873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125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8933653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108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0.588172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0.808736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126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9589661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0.643126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0.76576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130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3691345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90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0.707388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0.706825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135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2140776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1.5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108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0.882258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1.213104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 dirty="0">
                          <a:effectLst/>
                        </a:rPr>
                        <a:t>126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708667"/>
                  </a:ext>
                </a:extLst>
              </a:tr>
            </a:tbl>
          </a:graphicData>
        </a:graphic>
      </p:graphicFrame>
      <p:sp>
        <p:nvSpPr>
          <p:cNvPr id="136" name="원호 135"/>
          <p:cNvSpPr/>
          <p:nvPr/>
        </p:nvSpPr>
        <p:spPr>
          <a:xfrm rot="16200000">
            <a:off x="4953145" y="2771855"/>
            <a:ext cx="923761" cy="1086051"/>
          </a:xfrm>
          <a:prstGeom prst="arc">
            <a:avLst>
              <a:gd name="adj1" fmla="val 6663445"/>
              <a:gd name="adj2" fmla="val 1529065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8" name="원호 167"/>
          <p:cNvSpPr/>
          <p:nvPr/>
        </p:nvSpPr>
        <p:spPr>
          <a:xfrm rot="16200000">
            <a:off x="7549680" y="4971970"/>
            <a:ext cx="1376147" cy="1220241"/>
          </a:xfrm>
          <a:prstGeom prst="arc">
            <a:avLst>
              <a:gd name="adj1" fmla="val 16303229"/>
              <a:gd name="adj2" fmla="val 2018424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5" name="그룹 44"/>
          <p:cNvGrpSpPr/>
          <p:nvPr/>
        </p:nvGrpSpPr>
        <p:grpSpPr>
          <a:xfrm>
            <a:off x="1681526" y="3064891"/>
            <a:ext cx="7466362" cy="2821441"/>
            <a:chOff x="1681526" y="3064891"/>
            <a:chExt cx="7466362" cy="2821441"/>
          </a:xfrm>
        </p:grpSpPr>
        <p:cxnSp>
          <p:nvCxnSpPr>
            <p:cNvPr id="110" name="직선 연결선 109"/>
            <p:cNvCxnSpPr/>
            <p:nvPr/>
          </p:nvCxnSpPr>
          <p:spPr>
            <a:xfrm flipH="1">
              <a:off x="5376000" y="5589000"/>
              <a:ext cx="3409400" cy="16392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직선 연결선 152"/>
            <p:cNvCxnSpPr/>
            <p:nvPr/>
          </p:nvCxnSpPr>
          <p:spPr>
            <a:xfrm flipH="1" flipV="1">
              <a:off x="5376000" y="3069000"/>
              <a:ext cx="7800" cy="2547004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직선 연결선 153"/>
            <p:cNvCxnSpPr/>
            <p:nvPr/>
          </p:nvCxnSpPr>
          <p:spPr>
            <a:xfrm flipH="1" flipV="1">
              <a:off x="5376000" y="3069001"/>
              <a:ext cx="3456000" cy="2519999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5" name="TextBox 154"/>
            <p:cNvSpPr txBox="1"/>
            <p:nvPr/>
          </p:nvSpPr>
          <p:spPr>
            <a:xfrm>
              <a:off x="7320000" y="5013000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36</a:t>
              </a:r>
              <a:endParaRPr lang="ko-KR" altLang="en-US" dirty="0"/>
            </a:p>
          </p:txBody>
        </p:sp>
        <p:cxnSp>
          <p:nvCxnSpPr>
            <p:cNvPr id="160" name="직선 연결선 159"/>
            <p:cNvCxnSpPr/>
            <p:nvPr/>
          </p:nvCxnSpPr>
          <p:spPr>
            <a:xfrm flipV="1">
              <a:off x="1992000" y="3064891"/>
              <a:ext cx="3396700" cy="2524109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" name="TextBox 163"/>
            <p:cNvSpPr txBox="1"/>
            <p:nvPr/>
          </p:nvSpPr>
          <p:spPr>
            <a:xfrm>
              <a:off x="5376000" y="3717000"/>
              <a:ext cx="5645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108</a:t>
              </a:r>
              <a:endParaRPr lang="ko-KR" altLang="en-US" dirty="0"/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6744000" y="4293000"/>
              <a:ext cx="489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1.5</a:t>
              </a:r>
              <a:endParaRPr lang="ko-KR" altLang="en-US" dirty="0"/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6528000" y="5517000"/>
              <a:ext cx="489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1.2</a:t>
              </a:r>
              <a:endParaRPr lang="ko-KR" altLang="en-US" dirty="0"/>
            </a:p>
          </p:txBody>
        </p:sp>
        <p:cxnSp>
          <p:nvCxnSpPr>
            <p:cNvPr id="76" name="직선 연결선 75"/>
            <p:cNvCxnSpPr/>
            <p:nvPr/>
          </p:nvCxnSpPr>
          <p:spPr>
            <a:xfrm flipH="1">
              <a:off x="1992000" y="5589000"/>
              <a:ext cx="3409400" cy="16392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원호 77"/>
            <p:cNvSpPr/>
            <p:nvPr/>
          </p:nvSpPr>
          <p:spPr>
            <a:xfrm>
              <a:off x="4656000" y="3213000"/>
              <a:ext cx="1440000" cy="1872000"/>
            </a:xfrm>
            <a:prstGeom prst="arc">
              <a:avLst>
                <a:gd name="adj1" fmla="val 14536665"/>
                <a:gd name="adj2" fmla="val 17894865"/>
              </a:avLst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1" name="그룹 20"/>
            <p:cNvGrpSpPr/>
            <p:nvPr/>
          </p:nvGrpSpPr>
          <p:grpSpPr>
            <a:xfrm>
              <a:off x="7699050" y="5065950"/>
              <a:ext cx="657525" cy="767624"/>
              <a:chOff x="7699050" y="5065950"/>
              <a:chExt cx="657525" cy="767624"/>
            </a:xfrm>
          </p:grpSpPr>
          <p:sp>
            <p:nvSpPr>
              <p:cNvPr id="79" name="원호 78"/>
              <p:cNvSpPr/>
              <p:nvPr/>
            </p:nvSpPr>
            <p:spPr>
              <a:xfrm rot="5400000">
                <a:off x="7641338" y="5123662"/>
                <a:ext cx="767624" cy="652200"/>
              </a:xfrm>
              <a:prstGeom prst="arc">
                <a:avLst>
                  <a:gd name="adj1" fmla="val 11821242"/>
                  <a:gd name="adj2" fmla="val 16125809"/>
                </a:avLst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8" name="직선 연결선 17"/>
              <p:cNvCxnSpPr/>
              <p:nvPr/>
            </p:nvCxnSpPr>
            <p:spPr>
              <a:xfrm>
                <a:off x="8356575" y="5435475"/>
                <a:ext cx="0" cy="28800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5" name="그룹 84"/>
            <p:cNvGrpSpPr/>
            <p:nvPr/>
          </p:nvGrpSpPr>
          <p:grpSpPr>
            <a:xfrm flipH="1">
              <a:off x="2424000" y="5085000"/>
              <a:ext cx="648000" cy="767624"/>
              <a:chOff x="7699050" y="5065950"/>
              <a:chExt cx="657525" cy="767624"/>
            </a:xfrm>
          </p:grpSpPr>
          <p:sp>
            <p:nvSpPr>
              <p:cNvPr id="86" name="원호 85"/>
              <p:cNvSpPr/>
              <p:nvPr/>
            </p:nvSpPr>
            <p:spPr>
              <a:xfrm rot="5400000">
                <a:off x="7641338" y="5123662"/>
                <a:ext cx="767624" cy="652200"/>
              </a:xfrm>
              <a:prstGeom prst="arc">
                <a:avLst>
                  <a:gd name="adj1" fmla="val 11821242"/>
                  <a:gd name="adj2" fmla="val 16125809"/>
                </a:avLst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88" name="직선 연결선 87"/>
              <p:cNvCxnSpPr/>
              <p:nvPr/>
            </p:nvCxnSpPr>
            <p:spPr>
              <a:xfrm>
                <a:off x="8356575" y="5435475"/>
                <a:ext cx="0" cy="28800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0" name="TextBox 89"/>
            <p:cNvSpPr txBox="1"/>
            <p:nvPr/>
          </p:nvSpPr>
          <p:spPr>
            <a:xfrm>
              <a:off x="3432000" y="3933000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1</a:t>
              </a:r>
              <a:endParaRPr lang="ko-KR" altLang="en-US" dirty="0"/>
            </a:p>
          </p:txBody>
        </p:sp>
        <p:grpSp>
          <p:nvGrpSpPr>
            <p:cNvPr id="33" name="그룹 32"/>
            <p:cNvGrpSpPr/>
            <p:nvPr/>
          </p:nvGrpSpPr>
          <p:grpSpPr>
            <a:xfrm rot="19403904">
              <a:off x="1681526" y="4694606"/>
              <a:ext cx="2880000" cy="0"/>
              <a:chOff x="2496000" y="1989000"/>
              <a:chExt cx="2880000" cy="0"/>
            </a:xfrm>
          </p:grpSpPr>
          <p:cxnSp>
            <p:nvCxnSpPr>
              <p:cNvPr id="95" name="직선 연결선 94"/>
              <p:cNvCxnSpPr/>
              <p:nvPr/>
            </p:nvCxnSpPr>
            <p:spPr>
              <a:xfrm>
                <a:off x="2496000" y="1989000"/>
                <a:ext cx="2880000" cy="0"/>
              </a:xfrm>
              <a:prstGeom prst="line">
                <a:avLst/>
              </a:prstGeom>
              <a:ln w="317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직선 연결선 30"/>
              <p:cNvCxnSpPr/>
              <p:nvPr/>
            </p:nvCxnSpPr>
            <p:spPr>
              <a:xfrm>
                <a:off x="4728000" y="1989000"/>
                <a:ext cx="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" name="직선 연결선 35"/>
            <p:cNvCxnSpPr/>
            <p:nvPr/>
          </p:nvCxnSpPr>
          <p:spPr>
            <a:xfrm>
              <a:off x="4085325" y="3573000"/>
              <a:ext cx="432000" cy="57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0" name="그룹 99"/>
            <p:cNvGrpSpPr/>
            <p:nvPr/>
          </p:nvGrpSpPr>
          <p:grpSpPr>
            <a:xfrm rot="2176786">
              <a:off x="6267888" y="4688714"/>
              <a:ext cx="2880000" cy="0"/>
              <a:chOff x="2496000" y="1989000"/>
              <a:chExt cx="2880000" cy="0"/>
            </a:xfrm>
          </p:grpSpPr>
          <p:cxnSp>
            <p:nvCxnSpPr>
              <p:cNvPr id="101" name="직선 연결선 100"/>
              <p:cNvCxnSpPr/>
              <p:nvPr/>
            </p:nvCxnSpPr>
            <p:spPr>
              <a:xfrm>
                <a:off x="2496000" y="1989000"/>
                <a:ext cx="2880000" cy="0"/>
              </a:xfrm>
              <a:prstGeom prst="line">
                <a:avLst/>
              </a:prstGeom>
              <a:ln w="317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직선 연결선 102"/>
              <p:cNvCxnSpPr/>
              <p:nvPr/>
            </p:nvCxnSpPr>
            <p:spPr>
              <a:xfrm>
                <a:off x="4728000" y="1989000"/>
                <a:ext cx="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5" name="직선 연결선 104"/>
            <p:cNvCxnSpPr/>
            <p:nvPr/>
          </p:nvCxnSpPr>
          <p:spPr>
            <a:xfrm flipH="1">
              <a:off x="6311900" y="3645000"/>
              <a:ext cx="360100" cy="504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TextBox 106"/>
            <p:cNvSpPr txBox="1"/>
            <p:nvPr/>
          </p:nvSpPr>
          <p:spPr>
            <a:xfrm>
              <a:off x="7392000" y="4221000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1</a:t>
              </a:r>
              <a:endParaRPr lang="ko-KR" altLang="en-US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6000596" y="3285000"/>
              <a:ext cx="489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0.5</a:t>
              </a:r>
              <a:endParaRPr lang="ko-KR" altLang="en-US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5304000" y="4581000"/>
              <a:ext cx="489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0.9</a:t>
              </a:r>
              <a:endParaRPr lang="ko-KR" altLang="en-US" dirty="0"/>
            </a:p>
          </p:txBody>
        </p:sp>
        <p:cxnSp>
          <p:nvCxnSpPr>
            <p:cNvPr id="112" name="직선 연결선 111"/>
            <p:cNvCxnSpPr/>
            <p:nvPr/>
          </p:nvCxnSpPr>
          <p:spPr>
            <a:xfrm flipH="1">
              <a:off x="7464000" y="4437000"/>
              <a:ext cx="360100" cy="504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직선 연결선 113"/>
            <p:cNvCxnSpPr/>
            <p:nvPr/>
          </p:nvCxnSpPr>
          <p:spPr>
            <a:xfrm flipH="1">
              <a:off x="7896000" y="4797000"/>
              <a:ext cx="360100" cy="504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5622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그룹 121"/>
          <p:cNvGrpSpPr/>
          <p:nvPr/>
        </p:nvGrpSpPr>
        <p:grpSpPr>
          <a:xfrm>
            <a:off x="6905999" y="178482"/>
            <a:ext cx="2376000" cy="2824624"/>
            <a:chOff x="3838097" y="351996"/>
            <a:chExt cx="2376000" cy="2824624"/>
          </a:xfrm>
        </p:grpSpPr>
        <p:sp>
          <p:nvSpPr>
            <p:cNvPr id="4" name="원호 3"/>
            <p:cNvSpPr/>
            <p:nvPr/>
          </p:nvSpPr>
          <p:spPr>
            <a:xfrm>
              <a:off x="3936000" y="909000"/>
              <a:ext cx="2160000" cy="2159638"/>
            </a:xfrm>
            <a:prstGeom prst="arc">
              <a:avLst>
                <a:gd name="adj1" fmla="val 10826818"/>
                <a:gd name="adj2" fmla="val 0"/>
              </a:avLst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20" name="그룹 119"/>
            <p:cNvGrpSpPr/>
            <p:nvPr/>
          </p:nvGrpSpPr>
          <p:grpSpPr>
            <a:xfrm>
              <a:off x="3838097" y="351996"/>
              <a:ext cx="2376000" cy="2824624"/>
              <a:chOff x="3838097" y="351996"/>
              <a:chExt cx="2376000" cy="2824624"/>
            </a:xfrm>
          </p:grpSpPr>
          <p:cxnSp>
            <p:nvCxnSpPr>
              <p:cNvPr id="6" name="직선 연결선 5"/>
              <p:cNvCxnSpPr/>
              <p:nvPr/>
            </p:nvCxnSpPr>
            <p:spPr>
              <a:xfrm flipH="1">
                <a:off x="3935439" y="1988819"/>
                <a:ext cx="4" cy="3600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직선 연결선 17"/>
              <p:cNvCxnSpPr/>
              <p:nvPr/>
            </p:nvCxnSpPr>
            <p:spPr>
              <a:xfrm>
                <a:off x="6096000" y="1988819"/>
                <a:ext cx="12581" cy="3600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원호 19"/>
              <p:cNvSpPr/>
              <p:nvPr/>
            </p:nvSpPr>
            <p:spPr>
              <a:xfrm>
                <a:off x="3838097" y="801018"/>
                <a:ext cx="2376000" cy="2375602"/>
              </a:xfrm>
              <a:prstGeom prst="arc">
                <a:avLst>
                  <a:gd name="adj1" fmla="val 10855909"/>
                  <a:gd name="adj2" fmla="val 0"/>
                </a:avLst>
              </a:prstGeom>
              <a:ln w="25400"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4594371" y="351996"/>
                <a:ext cx="11288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dirty="0" smtClean="0"/>
                  <a:t>4.71=5*4</a:t>
                </a:r>
                <a:endParaRPr lang="ko-KR" altLang="en-US" dirty="0"/>
              </a:p>
            </p:txBody>
          </p:sp>
          <p:cxnSp>
            <p:nvCxnSpPr>
              <p:cNvPr id="82" name="직선 연결선 81"/>
              <p:cNvCxnSpPr/>
              <p:nvPr/>
            </p:nvCxnSpPr>
            <p:spPr>
              <a:xfrm>
                <a:off x="3934183" y="2358015"/>
                <a:ext cx="2160001" cy="55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" name="그룹 4"/>
          <p:cNvGrpSpPr/>
          <p:nvPr/>
        </p:nvGrpSpPr>
        <p:grpSpPr>
          <a:xfrm>
            <a:off x="1011765" y="4134364"/>
            <a:ext cx="2914715" cy="1454817"/>
            <a:chOff x="3901285" y="4134364"/>
            <a:chExt cx="5875677" cy="1454817"/>
          </a:xfrm>
        </p:grpSpPr>
        <p:cxnSp>
          <p:nvCxnSpPr>
            <p:cNvPr id="27" name="직선 연결선 26"/>
            <p:cNvCxnSpPr/>
            <p:nvPr/>
          </p:nvCxnSpPr>
          <p:spPr>
            <a:xfrm>
              <a:off x="6834403" y="4149000"/>
              <a:ext cx="0" cy="140839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직선 연결선 27"/>
            <p:cNvCxnSpPr/>
            <p:nvPr/>
          </p:nvCxnSpPr>
          <p:spPr>
            <a:xfrm>
              <a:off x="5370445" y="4149000"/>
              <a:ext cx="5556" cy="144018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직선 연결선 47"/>
            <p:cNvCxnSpPr/>
            <p:nvPr/>
          </p:nvCxnSpPr>
          <p:spPr>
            <a:xfrm>
              <a:off x="3936000" y="4869000"/>
              <a:ext cx="1" cy="72018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직선 연결선 48"/>
            <p:cNvCxnSpPr/>
            <p:nvPr/>
          </p:nvCxnSpPr>
          <p:spPr>
            <a:xfrm>
              <a:off x="9759226" y="4148457"/>
              <a:ext cx="2270" cy="14167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직선 연결선 49"/>
            <p:cNvCxnSpPr/>
            <p:nvPr/>
          </p:nvCxnSpPr>
          <p:spPr>
            <a:xfrm>
              <a:off x="8263573" y="4149000"/>
              <a:ext cx="8959" cy="141945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직선 연결선 50"/>
            <p:cNvCxnSpPr/>
            <p:nvPr/>
          </p:nvCxnSpPr>
          <p:spPr>
            <a:xfrm>
              <a:off x="3934183" y="5137392"/>
              <a:ext cx="1416064" cy="4421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직선 연결선 53"/>
            <p:cNvCxnSpPr/>
            <p:nvPr/>
          </p:nvCxnSpPr>
          <p:spPr>
            <a:xfrm>
              <a:off x="3901285" y="5557398"/>
              <a:ext cx="5817214" cy="2211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직선 연결선 56"/>
            <p:cNvCxnSpPr/>
            <p:nvPr/>
          </p:nvCxnSpPr>
          <p:spPr>
            <a:xfrm flipV="1">
              <a:off x="8292806" y="5180070"/>
              <a:ext cx="1484156" cy="36009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직선 연결선 61"/>
            <p:cNvCxnSpPr/>
            <p:nvPr/>
          </p:nvCxnSpPr>
          <p:spPr>
            <a:xfrm>
              <a:off x="3927038" y="4149000"/>
              <a:ext cx="8401" cy="75856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직선 연결선 101"/>
            <p:cNvCxnSpPr/>
            <p:nvPr/>
          </p:nvCxnSpPr>
          <p:spPr>
            <a:xfrm>
              <a:off x="3913985" y="5151458"/>
              <a:ext cx="5825798" cy="3178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직선 연결선 111"/>
            <p:cNvCxnSpPr/>
            <p:nvPr/>
          </p:nvCxnSpPr>
          <p:spPr>
            <a:xfrm>
              <a:off x="3913985" y="4134364"/>
              <a:ext cx="5825798" cy="3178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" name="그룹 122"/>
          <p:cNvGrpSpPr/>
          <p:nvPr/>
        </p:nvGrpSpPr>
        <p:grpSpPr>
          <a:xfrm>
            <a:off x="9517736" y="257852"/>
            <a:ext cx="2376000" cy="2745573"/>
            <a:chOff x="8165671" y="1151228"/>
            <a:chExt cx="2376000" cy="2745573"/>
          </a:xfrm>
        </p:grpSpPr>
        <p:sp>
          <p:nvSpPr>
            <p:cNvPr id="43" name="원호 42"/>
            <p:cNvSpPr/>
            <p:nvPr/>
          </p:nvSpPr>
          <p:spPr>
            <a:xfrm>
              <a:off x="8263574" y="1629181"/>
              <a:ext cx="2160000" cy="2159638"/>
            </a:xfrm>
            <a:prstGeom prst="arc">
              <a:avLst>
                <a:gd name="adj1" fmla="val 11131106"/>
                <a:gd name="adj2" fmla="val 0"/>
              </a:avLst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44" name="직선 연결선 43"/>
            <p:cNvCxnSpPr>
              <a:stCxn id="43" idx="0"/>
            </p:cNvCxnSpPr>
            <p:nvPr/>
          </p:nvCxnSpPr>
          <p:spPr>
            <a:xfrm flipH="1">
              <a:off x="8263573" y="2605141"/>
              <a:ext cx="5008" cy="46349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직선 연결선 44"/>
            <p:cNvCxnSpPr/>
            <p:nvPr/>
          </p:nvCxnSpPr>
          <p:spPr>
            <a:xfrm>
              <a:off x="10423574" y="2709000"/>
              <a:ext cx="0" cy="35963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원호 45"/>
            <p:cNvSpPr/>
            <p:nvPr/>
          </p:nvSpPr>
          <p:spPr>
            <a:xfrm>
              <a:off x="8165671" y="1521199"/>
              <a:ext cx="2376000" cy="2375602"/>
            </a:xfrm>
            <a:prstGeom prst="arc">
              <a:avLst>
                <a:gd name="adj1" fmla="val 13022239"/>
                <a:gd name="adj2" fmla="val 19398827"/>
              </a:avLst>
            </a:prstGeom>
            <a:ln w="254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77" name="직선 연결선 76"/>
            <p:cNvCxnSpPr/>
            <p:nvPr/>
          </p:nvCxnSpPr>
          <p:spPr>
            <a:xfrm>
              <a:off x="8284327" y="3068638"/>
              <a:ext cx="2160001" cy="55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직선 연결선 82"/>
            <p:cNvCxnSpPr/>
            <p:nvPr/>
          </p:nvCxnSpPr>
          <p:spPr>
            <a:xfrm>
              <a:off x="8284327" y="1513031"/>
              <a:ext cx="2160001" cy="55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타원 83"/>
            <p:cNvSpPr/>
            <p:nvPr/>
          </p:nvSpPr>
          <p:spPr>
            <a:xfrm>
              <a:off x="8263573" y="2578999"/>
              <a:ext cx="136427" cy="9800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9318173" y="1620700"/>
              <a:ext cx="136427" cy="9800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8708573" y="1798500"/>
              <a:ext cx="136427" cy="9800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9919573" y="1818998"/>
              <a:ext cx="136427" cy="9800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10284700" y="2610998"/>
              <a:ext cx="136427" cy="9800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90" name="직선 연결선 89"/>
            <p:cNvCxnSpPr/>
            <p:nvPr/>
          </p:nvCxnSpPr>
          <p:spPr>
            <a:xfrm>
              <a:off x="8272531" y="2201987"/>
              <a:ext cx="2160001" cy="55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TextBox 113"/>
            <p:cNvSpPr txBox="1"/>
            <p:nvPr/>
          </p:nvSpPr>
          <p:spPr>
            <a:xfrm>
              <a:off x="8993114" y="1151228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3*4</a:t>
              </a:r>
              <a:endParaRPr lang="ko-KR" altLang="en-US" dirty="0"/>
            </a:p>
          </p:txBody>
        </p:sp>
      </p:grpSp>
      <p:cxnSp>
        <p:nvCxnSpPr>
          <p:cNvPr id="47" name="직선 연결선 46"/>
          <p:cNvCxnSpPr/>
          <p:nvPr/>
        </p:nvCxnSpPr>
        <p:spPr>
          <a:xfrm>
            <a:off x="1041090" y="5454061"/>
            <a:ext cx="2876592" cy="3461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/>
          <p:cNvCxnSpPr/>
          <p:nvPr/>
        </p:nvCxnSpPr>
        <p:spPr>
          <a:xfrm>
            <a:off x="1041090" y="4860442"/>
            <a:ext cx="2876592" cy="3461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/>
          <p:cNvCxnSpPr/>
          <p:nvPr/>
        </p:nvCxnSpPr>
        <p:spPr>
          <a:xfrm>
            <a:off x="1379314" y="4809642"/>
            <a:ext cx="0" cy="779538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연결선 54"/>
          <p:cNvCxnSpPr/>
          <p:nvPr/>
        </p:nvCxnSpPr>
        <p:spPr>
          <a:xfrm>
            <a:off x="3555830" y="4790301"/>
            <a:ext cx="0" cy="779538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직선 연결선 59"/>
          <p:cNvCxnSpPr/>
          <p:nvPr/>
        </p:nvCxnSpPr>
        <p:spPr>
          <a:xfrm flipH="1">
            <a:off x="1370437" y="4118961"/>
            <a:ext cx="9140" cy="10483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직선 연결선 62"/>
          <p:cNvCxnSpPr/>
          <p:nvPr/>
        </p:nvCxnSpPr>
        <p:spPr>
          <a:xfrm flipH="1">
            <a:off x="2094722" y="4134487"/>
            <a:ext cx="9140" cy="10483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직선 연결선 63"/>
          <p:cNvCxnSpPr/>
          <p:nvPr/>
        </p:nvCxnSpPr>
        <p:spPr>
          <a:xfrm flipH="1">
            <a:off x="2818106" y="4155095"/>
            <a:ext cx="9140" cy="10483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직선 연결선 64"/>
          <p:cNvCxnSpPr/>
          <p:nvPr/>
        </p:nvCxnSpPr>
        <p:spPr>
          <a:xfrm flipH="1">
            <a:off x="3572780" y="4166147"/>
            <a:ext cx="9140" cy="10483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직사각형 65"/>
          <p:cNvSpPr/>
          <p:nvPr/>
        </p:nvSpPr>
        <p:spPr>
          <a:xfrm>
            <a:off x="1364470" y="4844500"/>
            <a:ext cx="2198666" cy="615911"/>
          </a:xfrm>
          <a:prstGeom prst="rect">
            <a:avLst/>
          </a:prstGeom>
          <a:blipFill dpi="0" rotWithShape="1">
            <a:blip r:embed="rId2">
              <a:alphaModFix amt="55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7" name="자유형 66"/>
          <p:cNvSpPr/>
          <p:nvPr/>
        </p:nvSpPr>
        <p:spPr>
          <a:xfrm>
            <a:off x="1016939" y="4940013"/>
            <a:ext cx="2886075" cy="684937"/>
          </a:xfrm>
          <a:custGeom>
            <a:avLst/>
            <a:gdLst>
              <a:gd name="connsiteX0" fmla="*/ 0 w 2886075"/>
              <a:gd name="connsiteY0" fmla="*/ 0 h 685800"/>
              <a:gd name="connsiteX1" fmla="*/ 0 w 2886075"/>
              <a:gd name="connsiteY1" fmla="*/ 685800 h 685800"/>
              <a:gd name="connsiteX2" fmla="*/ 2876550 w 2886075"/>
              <a:gd name="connsiteY2" fmla="*/ 685800 h 685800"/>
              <a:gd name="connsiteX3" fmla="*/ 2886075 w 2886075"/>
              <a:gd name="connsiteY3" fmla="*/ 38100 h 685800"/>
              <a:gd name="connsiteX4" fmla="*/ 0 w 2886075"/>
              <a:gd name="connsiteY4" fmla="*/ 0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6075" h="685800">
                <a:moveTo>
                  <a:pt x="0" y="0"/>
                </a:moveTo>
                <a:lnTo>
                  <a:pt x="0" y="685800"/>
                </a:lnTo>
                <a:lnTo>
                  <a:pt x="2876550" y="685800"/>
                </a:lnTo>
                <a:lnTo>
                  <a:pt x="2886075" y="3810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8" name="TextBox 97"/>
          <p:cNvSpPr txBox="1"/>
          <p:nvPr/>
        </p:nvSpPr>
        <p:spPr>
          <a:xfrm flipH="1">
            <a:off x="6421897" y="2805242"/>
            <a:ext cx="4212113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79388"/>
            <a:r>
              <a:rPr lang="ko-KR" altLang="en-US" dirty="0" smtClean="0"/>
              <a:t>패드</a:t>
            </a:r>
            <a:r>
              <a:rPr lang="en-US" altLang="ko-KR" dirty="0"/>
              <a:t> </a:t>
            </a:r>
            <a:r>
              <a:rPr lang="ko-KR" altLang="en-US" dirty="0" smtClean="0"/>
              <a:t>셋</a:t>
            </a:r>
            <a:endParaRPr lang="en-US" altLang="ko-KR" dirty="0" smtClean="0"/>
          </a:p>
          <a:p>
            <a:pPr defTabSz="179388"/>
            <a:r>
              <a:rPr lang="en-US" altLang="ko-KR" sz="1400" dirty="0" smtClean="0"/>
              <a:t>	(2+2+2+2)x2=16</a:t>
            </a:r>
            <a:endParaRPr lang="en-US" altLang="ko-KR" sz="1400" dirty="0"/>
          </a:p>
          <a:p>
            <a:pPr defTabSz="179388"/>
            <a:r>
              <a:rPr lang="en-US" altLang="ko-KR" sz="1400" dirty="0" smtClean="0"/>
              <a:t>	(4+4+1+1)x2=20 36/2=18 </a:t>
            </a:r>
            <a:r>
              <a:rPr lang="ko-KR" altLang="en-US" sz="1400" dirty="0" smtClean="0"/>
              <a:t>세트 </a:t>
            </a:r>
            <a:r>
              <a:rPr lang="en-US" altLang="ko-KR" sz="1400" dirty="0" smtClean="0"/>
              <a:t>– 13 =5</a:t>
            </a:r>
            <a:r>
              <a:rPr lang="ko-KR" altLang="en-US" sz="1400" dirty="0" smtClean="0"/>
              <a:t>세트</a:t>
            </a:r>
            <a:endParaRPr lang="en-US" altLang="ko-KR" sz="1400" dirty="0" smtClean="0"/>
          </a:p>
          <a:p>
            <a:pPr defTabSz="179388"/>
            <a:r>
              <a:rPr lang="ko-KR" altLang="en-US" sz="1400" dirty="0" smtClean="0"/>
              <a:t>클립 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en-US" altLang="ko-KR" sz="1400" dirty="0" smtClean="0"/>
              <a:t>	12+12=24  x 2 = 48</a:t>
            </a:r>
          </a:p>
          <a:p>
            <a:pPr defTabSz="179388"/>
            <a:r>
              <a:rPr lang="ko-KR" altLang="en-US" sz="1400" dirty="0" err="1" smtClean="0"/>
              <a:t>차광막</a:t>
            </a:r>
            <a:r>
              <a:rPr lang="ko-KR" altLang="en-US" sz="1400" dirty="0" smtClean="0"/>
              <a:t>  </a:t>
            </a:r>
            <a:r>
              <a:rPr lang="en-US" altLang="ko-KR" sz="1400" dirty="0" smtClean="0"/>
              <a:t>4x4</a:t>
            </a:r>
          </a:p>
          <a:p>
            <a:pPr defTabSz="179388"/>
            <a:endParaRPr lang="en-US" altLang="ko-KR" sz="1400" dirty="0"/>
          </a:p>
          <a:p>
            <a:pPr defTabSz="179388"/>
            <a:r>
              <a:rPr lang="ko-KR" altLang="en-US" sz="1400" dirty="0" smtClean="0"/>
              <a:t>모기장 </a:t>
            </a:r>
            <a:r>
              <a:rPr lang="en-US" altLang="ko-KR" sz="1400" dirty="0" smtClean="0"/>
              <a:t>1m x 10m</a:t>
            </a:r>
          </a:p>
          <a:p>
            <a:pPr defTabSz="179388"/>
            <a:endParaRPr lang="en-US" altLang="ko-KR" sz="1400" dirty="0" smtClean="0"/>
          </a:p>
          <a:p>
            <a:pPr defTabSz="179388"/>
            <a:r>
              <a:rPr lang="ko-KR" altLang="en-US" sz="1400" dirty="0" smtClean="0"/>
              <a:t>차광 비닐</a:t>
            </a:r>
            <a:endParaRPr lang="en-US" altLang="ko-KR" sz="1400" dirty="0" smtClean="0"/>
          </a:p>
          <a:p>
            <a:pPr defTabSz="179388"/>
            <a:r>
              <a:rPr lang="en-US" altLang="ko-KR" sz="1400" dirty="0"/>
              <a:t> </a:t>
            </a:r>
            <a:r>
              <a:rPr lang="en-US" altLang="ko-KR" sz="1400" dirty="0" smtClean="0"/>
              <a:t>       1.5 x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8</a:t>
            </a:r>
          </a:p>
          <a:p>
            <a:pPr defTabSz="179388"/>
            <a:endParaRPr lang="en-US" altLang="ko-KR" sz="1400" dirty="0"/>
          </a:p>
          <a:p>
            <a:pPr defTabSz="179388"/>
            <a:r>
              <a:rPr lang="ko-KR" altLang="en-US" sz="1400" dirty="0" smtClean="0"/>
              <a:t>파이프</a:t>
            </a:r>
            <a:r>
              <a:rPr lang="en-US" altLang="ko-KR" sz="1400" dirty="0" smtClean="0"/>
              <a:t> 25m  4 x 2 , </a:t>
            </a:r>
            <a:r>
              <a:rPr lang="ko-KR" altLang="en-US" sz="1400" dirty="0" err="1" smtClean="0"/>
              <a:t>연결핀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2</a:t>
            </a:r>
            <a:r>
              <a:rPr lang="ko-KR" altLang="en-US" sz="1400" dirty="0" smtClean="0"/>
              <a:t>개</a:t>
            </a:r>
            <a:endParaRPr lang="en-US" altLang="ko-KR" sz="1400" dirty="0" smtClean="0"/>
          </a:p>
          <a:p>
            <a:pPr defTabSz="179388"/>
            <a:r>
              <a:rPr lang="ko-KR" altLang="en-US" sz="1400" dirty="0" smtClean="0"/>
              <a:t>개폐기 </a:t>
            </a:r>
            <a:r>
              <a:rPr lang="en-US" altLang="ko-KR" sz="1400" dirty="0" smtClean="0"/>
              <a:t>25m 2</a:t>
            </a:r>
            <a:r>
              <a:rPr lang="ko-KR" altLang="en-US" sz="1400" dirty="0" smtClean="0"/>
              <a:t>개 </a:t>
            </a:r>
            <a:endParaRPr lang="en-US" altLang="ko-KR" sz="1400" dirty="0" smtClean="0"/>
          </a:p>
          <a:p>
            <a:pPr defTabSz="179388"/>
            <a:endParaRPr lang="en-US" altLang="ko-KR" dirty="0" smtClean="0"/>
          </a:p>
          <a:p>
            <a:pPr defTabSz="179388"/>
            <a:endParaRPr lang="ko-KR" altLang="en-US" dirty="0"/>
          </a:p>
        </p:txBody>
      </p:sp>
      <p:sp>
        <p:nvSpPr>
          <p:cNvPr id="106" name="자유형 105"/>
          <p:cNvSpPr/>
          <p:nvPr/>
        </p:nvSpPr>
        <p:spPr>
          <a:xfrm>
            <a:off x="1034662" y="4129859"/>
            <a:ext cx="2886075" cy="799633"/>
          </a:xfrm>
          <a:custGeom>
            <a:avLst/>
            <a:gdLst>
              <a:gd name="connsiteX0" fmla="*/ 0 w 2886075"/>
              <a:gd name="connsiteY0" fmla="*/ 0 h 685800"/>
              <a:gd name="connsiteX1" fmla="*/ 0 w 2886075"/>
              <a:gd name="connsiteY1" fmla="*/ 685800 h 685800"/>
              <a:gd name="connsiteX2" fmla="*/ 2876550 w 2886075"/>
              <a:gd name="connsiteY2" fmla="*/ 685800 h 685800"/>
              <a:gd name="connsiteX3" fmla="*/ 2886075 w 2886075"/>
              <a:gd name="connsiteY3" fmla="*/ 38100 h 685800"/>
              <a:gd name="connsiteX4" fmla="*/ 0 w 2886075"/>
              <a:gd name="connsiteY4" fmla="*/ 0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6075" h="685800">
                <a:moveTo>
                  <a:pt x="0" y="0"/>
                </a:moveTo>
                <a:lnTo>
                  <a:pt x="0" y="685800"/>
                </a:lnTo>
                <a:lnTo>
                  <a:pt x="2876550" y="685800"/>
                </a:lnTo>
                <a:lnTo>
                  <a:pt x="2886075" y="381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25" name="그룹 124"/>
          <p:cNvGrpSpPr/>
          <p:nvPr/>
        </p:nvGrpSpPr>
        <p:grpSpPr>
          <a:xfrm>
            <a:off x="0" y="-12121"/>
            <a:ext cx="3555830" cy="2811300"/>
            <a:chOff x="364899" y="-6184"/>
            <a:chExt cx="3555830" cy="2811300"/>
          </a:xfrm>
        </p:grpSpPr>
        <p:sp>
          <p:nvSpPr>
            <p:cNvPr id="146" name="자유형 145"/>
            <p:cNvSpPr/>
            <p:nvPr/>
          </p:nvSpPr>
          <p:spPr>
            <a:xfrm flipH="1">
              <a:off x="1049925" y="617940"/>
              <a:ext cx="721313" cy="1381125"/>
            </a:xfrm>
            <a:custGeom>
              <a:avLst/>
              <a:gdLst>
                <a:gd name="connsiteX0" fmla="*/ 28575 w 723900"/>
                <a:gd name="connsiteY0" fmla="*/ 0 h 1381125"/>
                <a:gd name="connsiteX1" fmla="*/ 0 w 723900"/>
                <a:gd name="connsiteY1" fmla="*/ 1362075 h 1381125"/>
                <a:gd name="connsiteX2" fmla="*/ 714375 w 723900"/>
                <a:gd name="connsiteY2" fmla="*/ 1381125 h 1381125"/>
                <a:gd name="connsiteX3" fmla="*/ 723900 w 723900"/>
                <a:gd name="connsiteY3" fmla="*/ 904875 h 1381125"/>
                <a:gd name="connsiteX4" fmla="*/ 657225 w 723900"/>
                <a:gd name="connsiteY4" fmla="*/ 609600 h 1381125"/>
                <a:gd name="connsiteX5" fmla="*/ 504825 w 723900"/>
                <a:gd name="connsiteY5" fmla="*/ 333375 h 1381125"/>
                <a:gd name="connsiteX6" fmla="*/ 257175 w 723900"/>
                <a:gd name="connsiteY6" fmla="*/ 123825 h 1381125"/>
                <a:gd name="connsiteX7" fmla="*/ 28575 w 723900"/>
                <a:gd name="connsiteY7" fmla="*/ 0 h 1381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23900" h="1381125">
                  <a:moveTo>
                    <a:pt x="28575" y="0"/>
                  </a:moveTo>
                  <a:lnTo>
                    <a:pt x="0" y="1362075"/>
                  </a:lnTo>
                  <a:lnTo>
                    <a:pt x="714375" y="1381125"/>
                  </a:lnTo>
                  <a:lnTo>
                    <a:pt x="723900" y="904875"/>
                  </a:lnTo>
                  <a:lnTo>
                    <a:pt x="657225" y="609600"/>
                  </a:lnTo>
                  <a:lnTo>
                    <a:pt x="504825" y="333375"/>
                  </a:lnTo>
                  <a:lnTo>
                    <a:pt x="257175" y="123825"/>
                  </a:lnTo>
                  <a:lnTo>
                    <a:pt x="28575" y="0"/>
                  </a:lnTo>
                  <a:close/>
                </a:path>
              </a:pathLst>
            </a:custGeom>
            <a:solidFill>
              <a:schemeClr val="accent6">
                <a:lumMod val="75000"/>
                <a:alpha val="61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6" name="자유형 125"/>
            <p:cNvSpPr/>
            <p:nvPr/>
          </p:nvSpPr>
          <p:spPr>
            <a:xfrm>
              <a:off x="2486025" y="638175"/>
              <a:ext cx="723900" cy="1381125"/>
            </a:xfrm>
            <a:custGeom>
              <a:avLst/>
              <a:gdLst>
                <a:gd name="connsiteX0" fmla="*/ 28575 w 723900"/>
                <a:gd name="connsiteY0" fmla="*/ 0 h 1381125"/>
                <a:gd name="connsiteX1" fmla="*/ 0 w 723900"/>
                <a:gd name="connsiteY1" fmla="*/ 1362075 h 1381125"/>
                <a:gd name="connsiteX2" fmla="*/ 714375 w 723900"/>
                <a:gd name="connsiteY2" fmla="*/ 1381125 h 1381125"/>
                <a:gd name="connsiteX3" fmla="*/ 723900 w 723900"/>
                <a:gd name="connsiteY3" fmla="*/ 904875 h 1381125"/>
                <a:gd name="connsiteX4" fmla="*/ 657225 w 723900"/>
                <a:gd name="connsiteY4" fmla="*/ 609600 h 1381125"/>
                <a:gd name="connsiteX5" fmla="*/ 504825 w 723900"/>
                <a:gd name="connsiteY5" fmla="*/ 333375 h 1381125"/>
                <a:gd name="connsiteX6" fmla="*/ 257175 w 723900"/>
                <a:gd name="connsiteY6" fmla="*/ 123825 h 1381125"/>
                <a:gd name="connsiteX7" fmla="*/ 28575 w 723900"/>
                <a:gd name="connsiteY7" fmla="*/ 0 h 1381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23900" h="1381125">
                  <a:moveTo>
                    <a:pt x="28575" y="0"/>
                  </a:moveTo>
                  <a:lnTo>
                    <a:pt x="0" y="1362075"/>
                  </a:lnTo>
                  <a:lnTo>
                    <a:pt x="714375" y="1381125"/>
                  </a:lnTo>
                  <a:lnTo>
                    <a:pt x="723900" y="904875"/>
                  </a:lnTo>
                  <a:lnTo>
                    <a:pt x="657225" y="609600"/>
                  </a:lnTo>
                  <a:lnTo>
                    <a:pt x="504825" y="333375"/>
                  </a:lnTo>
                  <a:lnTo>
                    <a:pt x="257175" y="123825"/>
                  </a:lnTo>
                  <a:lnTo>
                    <a:pt x="28575" y="0"/>
                  </a:lnTo>
                  <a:close/>
                </a:path>
              </a:pathLst>
            </a:custGeom>
            <a:solidFill>
              <a:schemeClr val="accent6">
                <a:lumMod val="75000"/>
                <a:alpha val="61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7" name="원호 126"/>
            <p:cNvSpPr/>
            <p:nvPr/>
          </p:nvSpPr>
          <p:spPr>
            <a:xfrm>
              <a:off x="1038494" y="550820"/>
              <a:ext cx="2160000" cy="2159638"/>
            </a:xfrm>
            <a:prstGeom prst="arc">
              <a:avLst>
                <a:gd name="adj1" fmla="val 10826818"/>
                <a:gd name="adj2" fmla="val 0"/>
              </a:avLst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28" name="직선 연결선 127"/>
            <p:cNvCxnSpPr/>
            <p:nvPr/>
          </p:nvCxnSpPr>
          <p:spPr>
            <a:xfrm flipH="1">
              <a:off x="1037933" y="1630639"/>
              <a:ext cx="4" cy="36009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직선 연결선 128"/>
            <p:cNvCxnSpPr/>
            <p:nvPr/>
          </p:nvCxnSpPr>
          <p:spPr>
            <a:xfrm>
              <a:off x="3198494" y="1630639"/>
              <a:ext cx="12581" cy="36009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원호 129"/>
            <p:cNvSpPr/>
            <p:nvPr/>
          </p:nvSpPr>
          <p:spPr>
            <a:xfrm>
              <a:off x="978691" y="519038"/>
              <a:ext cx="2270484" cy="2189962"/>
            </a:xfrm>
            <a:prstGeom prst="arc">
              <a:avLst>
                <a:gd name="adj1" fmla="val 11762203"/>
                <a:gd name="adj2" fmla="val 20623423"/>
              </a:avLst>
            </a:prstGeom>
            <a:ln w="254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1696865" y="-6184"/>
              <a:ext cx="1563248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/>
                <a:t>4m 153</a:t>
              </a:r>
              <a:r>
                <a:rPr lang="ko-KR" altLang="en-US" sz="1050" dirty="0" smtClean="0"/>
                <a:t>도 </a:t>
              </a:r>
              <a:r>
                <a:rPr lang="en-US" altLang="ko-KR" sz="1050" dirty="0" smtClean="0"/>
                <a:t>0.86m 2.5m</a:t>
              </a:r>
            </a:p>
            <a:p>
              <a:r>
                <a:rPr lang="en-US" altLang="ko-KR" sz="1050" dirty="0" smtClean="0"/>
                <a:t>3m  118</a:t>
              </a:r>
              <a:r>
                <a:rPr lang="ko-KR" altLang="en-US" sz="1050" dirty="0" smtClean="0"/>
                <a:t>도 </a:t>
              </a:r>
              <a:r>
                <a:rPr lang="en-US" altLang="ko-KR" sz="1050" dirty="0" smtClean="0"/>
                <a:t>1.4m  6.2m</a:t>
              </a:r>
              <a:endParaRPr lang="ko-KR" altLang="en-US" sz="1050" dirty="0"/>
            </a:p>
          </p:txBody>
        </p:sp>
        <p:cxnSp>
          <p:nvCxnSpPr>
            <p:cNvPr id="132" name="직선 연결선 131"/>
            <p:cNvCxnSpPr/>
            <p:nvPr/>
          </p:nvCxnSpPr>
          <p:spPr>
            <a:xfrm>
              <a:off x="1036677" y="1999835"/>
              <a:ext cx="2160001" cy="55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원호 132"/>
            <p:cNvSpPr/>
            <p:nvPr/>
          </p:nvSpPr>
          <p:spPr>
            <a:xfrm>
              <a:off x="945702" y="429514"/>
              <a:ext cx="2376000" cy="2375602"/>
            </a:xfrm>
            <a:prstGeom prst="arc">
              <a:avLst>
                <a:gd name="adj1" fmla="val 12649665"/>
                <a:gd name="adj2" fmla="val 19592769"/>
              </a:avLst>
            </a:prstGeom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34" name="직선 연결선 133"/>
            <p:cNvCxnSpPr/>
            <p:nvPr/>
          </p:nvCxnSpPr>
          <p:spPr>
            <a:xfrm>
              <a:off x="1017740" y="1798500"/>
              <a:ext cx="758260" cy="0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직선 연결선 134"/>
            <p:cNvCxnSpPr/>
            <p:nvPr/>
          </p:nvCxnSpPr>
          <p:spPr>
            <a:xfrm flipH="1">
              <a:off x="1776000" y="609600"/>
              <a:ext cx="5175" cy="137921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직선 연결선 135"/>
            <p:cNvCxnSpPr/>
            <p:nvPr/>
          </p:nvCxnSpPr>
          <p:spPr>
            <a:xfrm flipH="1">
              <a:off x="2487247" y="620616"/>
              <a:ext cx="5175" cy="137921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직선 연결선 136"/>
            <p:cNvCxnSpPr/>
            <p:nvPr/>
          </p:nvCxnSpPr>
          <p:spPr>
            <a:xfrm flipV="1">
              <a:off x="2482356" y="1847501"/>
              <a:ext cx="721249" cy="1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직선 연결선 137"/>
            <p:cNvCxnSpPr/>
            <p:nvPr/>
          </p:nvCxnSpPr>
          <p:spPr>
            <a:xfrm flipH="1">
              <a:off x="2411915" y="682409"/>
              <a:ext cx="15088" cy="126232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직선 연결선 138"/>
            <p:cNvCxnSpPr/>
            <p:nvPr/>
          </p:nvCxnSpPr>
          <p:spPr>
            <a:xfrm flipH="1">
              <a:off x="1834754" y="682409"/>
              <a:ext cx="5175" cy="125383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직선 연결선 139"/>
            <p:cNvCxnSpPr/>
            <p:nvPr/>
          </p:nvCxnSpPr>
          <p:spPr>
            <a:xfrm>
              <a:off x="2497313" y="1263676"/>
              <a:ext cx="598951" cy="0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직선 연결선 140"/>
            <p:cNvCxnSpPr/>
            <p:nvPr/>
          </p:nvCxnSpPr>
          <p:spPr>
            <a:xfrm flipV="1">
              <a:off x="1128000" y="1256723"/>
              <a:ext cx="635329" cy="6953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직선 연결선 141"/>
            <p:cNvCxnSpPr/>
            <p:nvPr/>
          </p:nvCxnSpPr>
          <p:spPr>
            <a:xfrm>
              <a:off x="1837341" y="1935424"/>
              <a:ext cx="558996" cy="820"/>
            </a:xfrm>
            <a:prstGeom prst="line">
              <a:avLst/>
            </a:prstGeom>
            <a:ln w="2540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직선 연결선 142"/>
            <p:cNvCxnSpPr/>
            <p:nvPr/>
          </p:nvCxnSpPr>
          <p:spPr>
            <a:xfrm flipH="1">
              <a:off x="2470183" y="665984"/>
              <a:ext cx="13126" cy="1269440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직선 연결선 143"/>
            <p:cNvCxnSpPr/>
            <p:nvPr/>
          </p:nvCxnSpPr>
          <p:spPr>
            <a:xfrm>
              <a:off x="1765029" y="654471"/>
              <a:ext cx="8784" cy="1273248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원호 144"/>
            <p:cNvSpPr/>
            <p:nvPr/>
          </p:nvSpPr>
          <p:spPr>
            <a:xfrm>
              <a:off x="1033056" y="617186"/>
              <a:ext cx="2160000" cy="2159638"/>
            </a:xfrm>
            <a:prstGeom prst="arc">
              <a:avLst>
                <a:gd name="adj1" fmla="val 15293831"/>
                <a:gd name="adj2" fmla="val 17237600"/>
              </a:avLst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47" name="직선 연결선 146"/>
            <p:cNvCxnSpPr/>
            <p:nvPr/>
          </p:nvCxnSpPr>
          <p:spPr>
            <a:xfrm flipV="1">
              <a:off x="772345" y="388581"/>
              <a:ext cx="2876088" cy="3916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직선 연결선 147"/>
            <p:cNvCxnSpPr/>
            <p:nvPr/>
          </p:nvCxnSpPr>
          <p:spPr>
            <a:xfrm flipV="1">
              <a:off x="2136775" y="570644"/>
              <a:ext cx="1783954" cy="98669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직선 연결선 148"/>
            <p:cNvCxnSpPr/>
            <p:nvPr/>
          </p:nvCxnSpPr>
          <p:spPr>
            <a:xfrm flipH="1" flipV="1">
              <a:off x="364899" y="587086"/>
              <a:ext cx="1771877" cy="97025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0" name="직선 연결선 149"/>
          <p:cNvCxnSpPr/>
          <p:nvPr/>
        </p:nvCxnSpPr>
        <p:spPr>
          <a:xfrm flipV="1">
            <a:off x="1780833" y="564707"/>
            <a:ext cx="903665" cy="100727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직선 연결선 152"/>
          <p:cNvCxnSpPr/>
          <p:nvPr/>
        </p:nvCxnSpPr>
        <p:spPr>
          <a:xfrm flipV="1">
            <a:off x="1768436" y="544883"/>
            <a:ext cx="4500880" cy="102025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직선 화살표 연결선 157"/>
          <p:cNvCxnSpPr/>
          <p:nvPr/>
        </p:nvCxnSpPr>
        <p:spPr>
          <a:xfrm flipH="1" flipV="1">
            <a:off x="2956803" y="1340361"/>
            <a:ext cx="10757" cy="6429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직선 연결선 159"/>
          <p:cNvCxnSpPr/>
          <p:nvPr/>
        </p:nvCxnSpPr>
        <p:spPr>
          <a:xfrm>
            <a:off x="2801948" y="1340361"/>
            <a:ext cx="4260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직선 연결선 161"/>
          <p:cNvCxnSpPr/>
          <p:nvPr/>
        </p:nvCxnSpPr>
        <p:spPr>
          <a:xfrm>
            <a:off x="2744798" y="1029211"/>
            <a:ext cx="4260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직선 화살표 연결선 162"/>
          <p:cNvCxnSpPr/>
          <p:nvPr/>
        </p:nvCxnSpPr>
        <p:spPr>
          <a:xfrm flipH="1" flipV="1">
            <a:off x="3067050" y="1009650"/>
            <a:ext cx="4950" cy="9709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3133960" y="896319"/>
            <a:ext cx="103265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3m  118</a:t>
            </a:r>
            <a:r>
              <a:rPr lang="ko-KR" altLang="en-US" sz="900" dirty="0" smtClean="0"/>
              <a:t>도 </a:t>
            </a:r>
            <a:r>
              <a:rPr lang="en-US" altLang="ko-KR" sz="900" dirty="0" smtClean="0"/>
              <a:t>1.4m</a:t>
            </a:r>
            <a:endParaRPr lang="ko-KR" altLang="en-US" sz="900" dirty="0"/>
          </a:p>
        </p:txBody>
      </p:sp>
      <p:sp>
        <p:nvSpPr>
          <p:cNvPr id="165" name="TextBox 164"/>
          <p:cNvSpPr txBox="1"/>
          <p:nvPr/>
        </p:nvSpPr>
        <p:spPr>
          <a:xfrm>
            <a:off x="3203390" y="1234535"/>
            <a:ext cx="109677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4m  153</a:t>
            </a:r>
            <a:r>
              <a:rPr lang="ko-KR" altLang="en-US" sz="900" dirty="0" smtClean="0"/>
              <a:t>도 </a:t>
            </a:r>
            <a:r>
              <a:rPr lang="en-US" altLang="ko-KR" sz="900" dirty="0" smtClean="0"/>
              <a:t>0.86m</a:t>
            </a:r>
            <a:endParaRPr lang="ko-KR" altLang="en-US" sz="900" dirty="0"/>
          </a:p>
        </p:txBody>
      </p:sp>
      <p:cxnSp>
        <p:nvCxnSpPr>
          <p:cNvPr id="166" name="직선 화살표 연결선 165"/>
          <p:cNvCxnSpPr/>
          <p:nvPr/>
        </p:nvCxnSpPr>
        <p:spPr>
          <a:xfrm flipV="1">
            <a:off x="3994831" y="4877209"/>
            <a:ext cx="0" cy="7119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직선 연결선 166"/>
          <p:cNvCxnSpPr/>
          <p:nvPr/>
        </p:nvCxnSpPr>
        <p:spPr>
          <a:xfrm>
            <a:off x="4473130" y="4690341"/>
            <a:ext cx="4260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2" name="표 1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075079"/>
              </p:ext>
            </p:extLst>
          </p:nvPr>
        </p:nvGraphicFramePr>
        <p:xfrm>
          <a:off x="2037278" y="2451089"/>
          <a:ext cx="3429000" cy="838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70918588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20297853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16273332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22463077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939024705"/>
                    </a:ext>
                  </a:extLst>
                </a:gridCol>
              </a:tblGrid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각도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반지름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호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폭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높이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5994018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118</a:t>
                      </a:r>
                      <a:endParaRPr lang="en-US" altLang="ko-KR" sz="11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1.5</a:t>
                      </a:r>
                      <a:endParaRPr lang="en-US" altLang="ko-KR" sz="11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3.08767</a:t>
                      </a:r>
                      <a:endParaRPr lang="en-US" altLang="ko-KR" sz="11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2.49347</a:t>
                      </a:r>
                      <a:endParaRPr lang="en-US" altLang="ko-KR" sz="11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0.90236</a:t>
                      </a:r>
                      <a:endParaRPr lang="en-US" altLang="ko-KR" sz="11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77380488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153</a:t>
                      </a:r>
                      <a:endParaRPr lang="en-US" altLang="ko-KR" sz="11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1.5</a:t>
                      </a:r>
                      <a:endParaRPr lang="en-US" altLang="ko-KR" sz="11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4.0035</a:t>
                      </a:r>
                      <a:endParaRPr lang="en-US" altLang="ko-KR" sz="11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6.229371</a:t>
                      </a:r>
                      <a:endParaRPr lang="en-US" altLang="ko-KR" sz="11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0.361192</a:t>
                      </a:r>
                      <a:endParaRPr lang="en-US" altLang="ko-KR" sz="11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9911452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90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1.5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2.355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1.498806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 dirty="0">
                          <a:effectLst/>
                        </a:rPr>
                        <a:t>1.501195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99618652"/>
                  </a:ext>
                </a:extLst>
              </a:tr>
            </a:tbl>
          </a:graphicData>
        </a:graphic>
      </p:graphicFrame>
      <p:sp>
        <p:nvSpPr>
          <p:cNvPr id="174" name="TextBox 173"/>
          <p:cNvSpPr txBox="1"/>
          <p:nvPr/>
        </p:nvSpPr>
        <p:spPr>
          <a:xfrm>
            <a:off x="3943551" y="4711792"/>
            <a:ext cx="3497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1m</a:t>
            </a:r>
            <a:endParaRPr lang="ko-KR" altLang="en-US" sz="900" dirty="0"/>
          </a:p>
        </p:txBody>
      </p:sp>
      <p:cxnSp>
        <p:nvCxnSpPr>
          <p:cNvPr id="175" name="직선 화살표 연결선 174"/>
          <p:cNvCxnSpPr/>
          <p:nvPr/>
        </p:nvCxnSpPr>
        <p:spPr>
          <a:xfrm flipH="1" flipV="1">
            <a:off x="4070350" y="4946650"/>
            <a:ext cx="9650" cy="6579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 txBox="1"/>
          <p:nvPr/>
        </p:nvSpPr>
        <p:spPr>
          <a:xfrm>
            <a:off x="4046112" y="4905110"/>
            <a:ext cx="50366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0.86m</a:t>
            </a:r>
            <a:endParaRPr lang="ko-KR" altLang="en-US" sz="900" dirty="0"/>
          </a:p>
        </p:txBody>
      </p:sp>
      <p:cxnSp>
        <p:nvCxnSpPr>
          <p:cNvPr id="179" name="직선 화살표 연결선 178"/>
          <p:cNvCxnSpPr/>
          <p:nvPr/>
        </p:nvCxnSpPr>
        <p:spPr>
          <a:xfrm flipH="1" flipV="1">
            <a:off x="4155518" y="5373000"/>
            <a:ext cx="13332" cy="2001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/>
          <p:cNvSpPr txBox="1"/>
          <p:nvPr/>
        </p:nvSpPr>
        <p:spPr>
          <a:xfrm>
            <a:off x="4139494" y="5285998"/>
            <a:ext cx="50366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0.15m</a:t>
            </a:r>
            <a:endParaRPr lang="ko-KR" altLang="en-US" sz="900" dirty="0"/>
          </a:p>
        </p:txBody>
      </p:sp>
    </p:spTree>
    <p:extLst>
      <p:ext uri="{BB962C8B-B14F-4D97-AF65-F5344CB8AC3E}">
        <p14:creationId xmlns:p14="http://schemas.microsoft.com/office/powerpoint/2010/main" val="2452235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1011765" y="4134364"/>
            <a:ext cx="2914715" cy="1454817"/>
            <a:chOff x="3901285" y="4134364"/>
            <a:chExt cx="5875677" cy="1454817"/>
          </a:xfrm>
        </p:grpSpPr>
        <p:cxnSp>
          <p:nvCxnSpPr>
            <p:cNvPr id="27" name="직선 연결선 26"/>
            <p:cNvCxnSpPr/>
            <p:nvPr/>
          </p:nvCxnSpPr>
          <p:spPr>
            <a:xfrm>
              <a:off x="6834403" y="4149000"/>
              <a:ext cx="0" cy="140839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직선 연결선 27"/>
            <p:cNvCxnSpPr/>
            <p:nvPr/>
          </p:nvCxnSpPr>
          <p:spPr>
            <a:xfrm>
              <a:off x="5370445" y="4149000"/>
              <a:ext cx="5556" cy="144018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직선 연결선 47"/>
            <p:cNvCxnSpPr/>
            <p:nvPr/>
          </p:nvCxnSpPr>
          <p:spPr>
            <a:xfrm>
              <a:off x="3936000" y="4869000"/>
              <a:ext cx="1" cy="72018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직선 연결선 48"/>
            <p:cNvCxnSpPr/>
            <p:nvPr/>
          </p:nvCxnSpPr>
          <p:spPr>
            <a:xfrm>
              <a:off x="9759226" y="4148457"/>
              <a:ext cx="2270" cy="14167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직선 연결선 49"/>
            <p:cNvCxnSpPr/>
            <p:nvPr/>
          </p:nvCxnSpPr>
          <p:spPr>
            <a:xfrm>
              <a:off x="8263573" y="4149000"/>
              <a:ext cx="8959" cy="141945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직선 연결선 50"/>
            <p:cNvCxnSpPr/>
            <p:nvPr/>
          </p:nvCxnSpPr>
          <p:spPr>
            <a:xfrm>
              <a:off x="3934183" y="5137392"/>
              <a:ext cx="1416064" cy="4421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직선 연결선 53"/>
            <p:cNvCxnSpPr/>
            <p:nvPr/>
          </p:nvCxnSpPr>
          <p:spPr>
            <a:xfrm>
              <a:off x="3901285" y="5557398"/>
              <a:ext cx="5817214" cy="2211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직선 연결선 56"/>
            <p:cNvCxnSpPr/>
            <p:nvPr/>
          </p:nvCxnSpPr>
          <p:spPr>
            <a:xfrm flipV="1">
              <a:off x="8292806" y="5180070"/>
              <a:ext cx="1484156" cy="36009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직선 연결선 61"/>
            <p:cNvCxnSpPr/>
            <p:nvPr/>
          </p:nvCxnSpPr>
          <p:spPr>
            <a:xfrm>
              <a:off x="3927038" y="4149000"/>
              <a:ext cx="8401" cy="75856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직선 연결선 101"/>
            <p:cNvCxnSpPr/>
            <p:nvPr/>
          </p:nvCxnSpPr>
          <p:spPr>
            <a:xfrm>
              <a:off x="3913985" y="5151458"/>
              <a:ext cx="5825798" cy="3178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직선 연결선 111"/>
            <p:cNvCxnSpPr/>
            <p:nvPr/>
          </p:nvCxnSpPr>
          <p:spPr>
            <a:xfrm>
              <a:off x="3913985" y="4134364"/>
              <a:ext cx="5825798" cy="3178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직선 연결선 46"/>
          <p:cNvCxnSpPr/>
          <p:nvPr/>
        </p:nvCxnSpPr>
        <p:spPr>
          <a:xfrm>
            <a:off x="1041090" y="5454061"/>
            <a:ext cx="2876592" cy="3461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/>
          <p:cNvCxnSpPr/>
          <p:nvPr/>
        </p:nvCxnSpPr>
        <p:spPr>
          <a:xfrm>
            <a:off x="1041090" y="4860442"/>
            <a:ext cx="2876592" cy="3461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/>
          <p:cNvCxnSpPr/>
          <p:nvPr/>
        </p:nvCxnSpPr>
        <p:spPr>
          <a:xfrm>
            <a:off x="1379314" y="4809642"/>
            <a:ext cx="0" cy="779538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연결선 54"/>
          <p:cNvCxnSpPr/>
          <p:nvPr/>
        </p:nvCxnSpPr>
        <p:spPr>
          <a:xfrm>
            <a:off x="3555830" y="4790301"/>
            <a:ext cx="0" cy="779538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직선 연결선 59"/>
          <p:cNvCxnSpPr/>
          <p:nvPr/>
        </p:nvCxnSpPr>
        <p:spPr>
          <a:xfrm flipH="1">
            <a:off x="1370437" y="4118961"/>
            <a:ext cx="9140" cy="10483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직선 연결선 62"/>
          <p:cNvCxnSpPr/>
          <p:nvPr/>
        </p:nvCxnSpPr>
        <p:spPr>
          <a:xfrm flipH="1">
            <a:off x="2094722" y="4134487"/>
            <a:ext cx="9140" cy="10483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직선 연결선 63"/>
          <p:cNvCxnSpPr/>
          <p:nvPr/>
        </p:nvCxnSpPr>
        <p:spPr>
          <a:xfrm flipH="1">
            <a:off x="2818106" y="4155095"/>
            <a:ext cx="9140" cy="10483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직선 연결선 64"/>
          <p:cNvCxnSpPr/>
          <p:nvPr/>
        </p:nvCxnSpPr>
        <p:spPr>
          <a:xfrm flipH="1">
            <a:off x="3572780" y="4166147"/>
            <a:ext cx="9140" cy="10483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직사각형 65"/>
          <p:cNvSpPr/>
          <p:nvPr/>
        </p:nvSpPr>
        <p:spPr>
          <a:xfrm>
            <a:off x="1364470" y="4844500"/>
            <a:ext cx="2198666" cy="615911"/>
          </a:xfrm>
          <a:prstGeom prst="rect">
            <a:avLst/>
          </a:prstGeom>
          <a:blipFill dpi="0" rotWithShape="1">
            <a:blip r:embed="rId2">
              <a:alphaModFix amt="55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7" name="자유형 66"/>
          <p:cNvSpPr/>
          <p:nvPr/>
        </p:nvSpPr>
        <p:spPr>
          <a:xfrm>
            <a:off x="1016939" y="4940013"/>
            <a:ext cx="2886075" cy="684937"/>
          </a:xfrm>
          <a:custGeom>
            <a:avLst/>
            <a:gdLst>
              <a:gd name="connsiteX0" fmla="*/ 0 w 2886075"/>
              <a:gd name="connsiteY0" fmla="*/ 0 h 685800"/>
              <a:gd name="connsiteX1" fmla="*/ 0 w 2886075"/>
              <a:gd name="connsiteY1" fmla="*/ 685800 h 685800"/>
              <a:gd name="connsiteX2" fmla="*/ 2876550 w 2886075"/>
              <a:gd name="connsiteY2" fmla="*/ 685800 h 685800"/>
              <a:gd name="connsiteX3" fmla="*/ 2886075 w 2886075"/>
              <a:gd name="connsiteY3" fmla="*/ 38100 h 685800"/>
              <a:gd name="connsiteX4" fmla="*/ 0 w 2886075"/>
              <a:gd name="connsiteY4" fmla="*/ 0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6075" h="685800">
                <a:moveTo>
                  <a:pt x="0" y="0"/>
                </a:moveTo>
                <a:lnTo>
                  <a:pt x="0" y="685800"/>
                </a:lnTo>
                <a:lnTo>
                  <a:pt x="2876550" y="685800"/>
                </a:lnTo>
                <a:lnTo>
                  <a:pt x="2886075" y="3810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8" name="TextBox 97"/>
          <p:cNvSpPr txBox="1"/>
          <p:nvPr/>
        </p:nvSpPr>
        <p:spPr>
          <a:xfrm flipH="1">
            <a:off x="6382556" y="676472"/>
            <a:ext cx="4212113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79388"/>
            <a:r>
              <a:rPr lang="ko-KR" altLang="en-US" dirty="0" smtClean="0"/>
              <a:t>패드</a:t>
            </a:r>
            <a:r>
              <a:rPr lang="en-US" altLang="ko-KR" dirty="0"/>
              <a:t> </a:t>
            </a:r>
            <a:r>
              <a:rPr lang="ko-KR" altLang="en-US" dirty="0" smtClean="0"/>
              <a:t>셋</a:t>
            </a:r>
            <a:endParaRPr lang="en-US" altLang="ko-KR" dirty="0" smtClean="0"/>
          </a:p>
          <a:p>
            <a:pPr defTabSz="179388"/>
            <a:r>
              <a:rPr lang="en-US" altLang="ko-KR" sz="1400" dirty="0" smtClean="0"/>
              <a:t>	(2+2+2+2)x2=16</a:t>
            </a:r>
            <a:endParaRPr lang="en-US" altLang="ko-KR" sz="1400" dirty="0"/>
          </a:p>
          <a:p>
            <a:pPr defTabSz="179388"/>
            <a:r>
              <a:rPr lang="en-US" altLang="ko-KR" sz="1400" dirty="0" smtClean="0"/>
              <a:t>	(4+4+1+1)x2=20 36/2=18 </a:t>
            </a:r>
            <a:r>
              <a:rPr lang="ko-KR" altLang="en-US" sz="1400" dirty="0" smtClean="0"/>
              <a:t>세트 </a:t>
            </a:r>
            <a:r>
              <a:rPr lang="en-US" altLang="ko-KR" sz="1400" dirty="0" smtClean="0"/>
              <a:t>– 13 =5</a:t>
            </a:r>
            <a:r>
              <a:rPr lang="ko-KR" altLang="en-US" sz="1400" dirty="0" smtClean="0"/>
              <a:t>세트</a:t>
            </a:r>
            <a:endParaRPr lang="en-US" altLang="ko-KR" sz="1400" dirty="0" smtClean="0"/>
          </a:p>
          <a:p>
            <a:pPr defTabSz="179388"/>
            <a:r>
              <a:rPr lang="ko-KR" altLang="en-US" sz="1400" dirty="0" smtClean="0"/>
              <a:t>클립 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en-US" altLang="ko-KR" sz="1400" dirty="0" smtClean="0"/>
              <a:t>	12+12=24  x 2 = 48</a:t>
            </a:r>
          </a:p>
          <a:p>
            <a:pPr defTabSz="179388"/>
            <a:r>
              <a:rPr lang="ko-KR" altLang="en-US" sz="1400" dirty="0" err="1" smtClean="0"/>
              <a:t>차광막</a:t>
            </a:r>
            <a:r>
              <a:rPr lang="ko-KR" altLang="en-US" sz="1400" dirty="0" smtClean="0"/>
              <a:t>  </a:t>
            </a:r>
            <a:r>
              <a:rPr lang="en-US" altLang="ko-KR" sz="1400" dirty="0" smtClean="0"/>
              <a:t>4x4</a:t>
            </a:r>
          </a:p>
          <a:p>
            <a:pPr defTabSz="179388"/>
            <a:endParaRPr lang="en-US" altLang="ko-KR" sz="1400" dirty="0"/>
          </a:p>
          <a:p>
            <a:pPr defTabSz="179388"/>
            <a:r>
              <a:rPr lang="ko-KR" altLang="en-US" sz="1400" dirty="0" smtClean="0"/>
              <a:t>모기장 </a:t>
            </a:r>
            <a:r>
              <a:rPr lang="en-US" altLang="ko-KR" sz="1400" dirty="0" smtClean="0"/>
              <a:t>1m x 10m</a:t>
            </a:r>
          </a:p>
          <a:p>
            <a:pPr defTabSz="179388"/>
            <a:endParaRPr lang="en-US" altLang="ko-KR" sz="1400" dirty="0" smtClean="0"/>
          </a:p>
          <a:p>
            <a:pPr defTabSz="179388"/>
            <a:r>
              <a:rPr lang="ko-KR" altLang="en-US" sz="1400" dirty="0" smtClean="0"/>
              <a:t>차광 비닐</a:t>
            </a:r>
            <a:endParaRPr lang="en-US" altLang="ko-KR" sz="1400" dirty="0" smtClean="0"/>
          </a:p>
          <a:p>
            <a:pPr defTabSz="179388"/>
            <a:r>
              <a:rPr lang="en-US" altLang="ko-KR" sz="1400" dirty="0"/>
              <a:t> </a:t>
            </a:r>
            <a:r>
              <a:rPr lang="en-US" altLang="ko-KR" sz="1400" dirty="0" smtClean="0"/>
              <a:t>       1.5 x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8</a:t>
            </a:r>
          </a:p>
          <a:p>
            <a:pPr defTabSz="179388"/>
            <a:endParaRPr lang="en-US" altLang="ko-KR" sz="1400" dirty="0"/>
          </a:p>
          <a:p>
            <a:pPr defTabSz="179388"/>
            <a:r>
              <a:rPr lang="ko-KR" altLang="en-US" sz="1400" dirty="0" smtClean="0"/>
              <a:t>파이프</a:t>
            </a:r>
            <a:r>
              <a:rPr lang="en-US" altLang="ko-KR" sz="1400" dirty="0" smtClean="0"/>
              <a:t> 25m  4 x 2 , </a:t>
            </a:r>
            <a:r>
              <a:rPr lang="ko-KR" altLang="en-US" sz="1400" dirty="0" err="1" smtClean="0"/>
              <a:t>연결핀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2</a:t>
            </a:r>
            <a:r>
              <a:rPr lang="ko-KR" altLang="en-US" sz="1400" dirty="0" smtClean="0"/>
              <a:t>개</a:t>
            </a:r>
            <a:endParaRPr lang="en-US" altLang="ko-KR" sz="1400" dirty="0" smtClean="0"/>
          </a:p>
          <a:p>
            <a:pPr defTabSz="179388"/>
            <a:r>
              <a:rPr lang="ko-KR" altLang="en-US" sz="1400" dirty="0" smtClean="0"/>
              <a:t>개폐기 </a:t>
            </a:r>
            <a:r>
              <a:rPr lang="en-US" altLang="ko-KR" sz="1400" dirty="0" smtClean="0"/>
              <a:t>25m 2</a:t>
            </a:r>
            <a:r>
              <a:rPr lang="ko-KR" altLang="en-US" sz="1400" dirty="0" smtClean="0"/>
              <a:t>개 </a:t>
            </a:r>
            <a:endParaRPr lang="en-US" altLang="ko-KR" sz="1400" dirty="0" smtClean="0"/>
          </a:p>
          <a:p>
            <a:pPr defTabSz="179388"/>
            <a:endParaRPr lang="en-US" altLang="ko-KR" dirty="0" smtClean="0"/>
          </a:p>
          <a:p>
            <a:pPr defTabSz="179388"/>
            <a:endParaRPr lang="ko-KR" altLang="en-US" dirty="0"/>
          </a:p>
        </p:txBody>
      </p:sp>
      <p:sp>
        <p:nvSpPr>
          <p:cNvPr id="106" name="자유형 105"/>
          <p:cNvSpPr/>
          <p:nvPr/>
        </p:nvSpPr>
        <p:spPr>
          <a:xfrm>
            <a:off x="1034662" y="4129859"/>
            <a:ext cx="2886075" cy="799633"/>
          </a:xfrm>
          <a:custGeom>
            <a:avLst/>
            <a:gdLst>
              <a:gd name="connsiteX0" fmla="*/ 0 w 2886075"/>
              <a:gd name="connsiteY0" fmla="*/ 0 h 685800"/>
              <a:gd name="connsiteX1" fmla="*/ 0 w 2886075"/>
              <a:gd name="connsiteY1" fmla="*/ 685800 h 685800"/>
              <a:gd name="connsiteX2" fmla="*/ 2876550 w 2886075"/>
              <a:gd name="connsiteY2" fmla="*/ 685800 h 685800"/>
              <a:gd name="connsiteX3" fmla="*/ 2886075 w 2886075"/>
              <a:gd name="connsiteY3" fmla="*/ 38100 h 685800"/>
              <a:gd name="connsiteX4" fmla="*/ 0 w 2886075"/>
              <a:gd name="connsiteY4" fmla="*/ 0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6075" h="685800">
                <a:moveTo>
                  <a:pt x="0" y="0"/>
                </a:moveTo>
                <a:lnTo>
                  <a:pt x="0" y="685800"/>
                </a:lnTo>
                <a:lnTo>
                  <a:pt x="2876550" y="685800"/>
                </a:lnTo>
                <a:lnTo>
                  <a:pt x="2886075" y="381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25" name="그룹 124"/>
          <p:cNvGrpSpPr/>
          <p:nvPr/>
        </p:nvGrpSpPr>
        <p:grpSpPr>
          <a:xfrm>
            <a:off x="0" y="-12121"/>
            <a:ext cx="3555830" cy="2811300"/>
            <a:chOff x="364899" y="-6184"/>
            <a:chExt cx="3555830" cy="2811300"/>
          </a:xfrm>
        </p:grpSpPr>
        <p:sp>
          <p:nvSpPr>
            <p:cNvPr id="146" name="자유형 145"/>
            <p:cNvSpPr/>
            <p:nvPr/>
          </p:nvSpPr>
          <p:spPr>
            <a:xfrm flipH="1">
              <a:off x="1049925" y="617940"/>
              <a:ext cx="721313" cy="1381125"/>
            </a:xfrm>
            <a:custGeom>
              <a:avLst/>
              <a:gdLst>
                <a:gd name="connsiteX0" fmla="*/ 28575 w 723900"/>
                <a:gd name="connsiteY0" fmla="*/ 0 h 1381125"/>
                <a:gd name="connsiteX1" fmla="*/ 0 w 723900"/>
                <a:gd name="connsiteY1" fmla="*/ 1362075 h 1381125"/>
                <a:gd name="connsiteX2" fmla="*/ 714375 w 723900"/>
                <a:gd name="connsiteY2" fmla="*/ 1381125 h 1381125"/>
                <a:gd name="connsiteX3" fmla="*/ 723900 w 723900"/>
                <a:gd name="connsiteY3" fmla="*/ 904875 h 1381125"/>
                <a:gd name="connsiteX4" fmla="*/ 657225 w 723900"/>
                <a:gd name="connsiteY4" fmla="*/ 609600 h 1381125"/>
                <a:gd name="connsiteX5" fmla="*/ 504825 w 723900"/>
                <a:gd name="connsiteY5" fmla="*/ 333375 h 1381125"/>
                <a:gd name="connsiteX6" fmla="*/ 257175 w 723900"/>
                <a:gd name="connsiteY6" fmla="*/ 123825 h 1381125"/>
                <a:gd name="connsiteX7" fmla="*/ 28575 w 723900"/>
                <a:gd name="connsiteY7" fmla="*/ 0 h 1381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23900" h="1381125">
                  <a:moveTo>
                    <a:pt x="28575" y="0"/>
                  </a:moveTo>
                  <a:lnTo>
                    <a:pt x="0" y="1362075"/>
                  </a:lnTo>
                  <a:lnTo>
                    <a:pt x="714375" y="1381125"/>
                  </a:lnTo>
                  <a:lnTo>
                    <a:pt x="723900" y="904875"/>
                  </a:lnTo>
                  <a:lnTo>
                    <a:pt x="657225" y="609600"/>
                  </a:lnTo>
                  <a:lnTo>
                    <a:pt x="504825" y="333375"/>
                  </a:lnTo>
                  <a:lnTo>
                    <a:pt x="257175" y="123825"/>
                  </a:lnTo>
                  <a:lnTo>
                    <a:pt x="28575" y="0"/>
                  </a:lnTo>
                  <a:close/>
                </a:path>
              </a:pathLst>
            </a:custGeom>
            <a:solidFill>
              <a:schemeClr val="accent6">
                <a:lumMod val="75000"/>
                <a:alpha val="61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6" name="자유형 125"/>
            <p:cNvSpPr/>
            <p:nvPr/>
          </p:nvSpPr>
          <p:spPr>
            <a:xfrm>
              <a:off x="2486025" y="638175"/>
              <a:ext cx="723900" cy="1381125"/>
            </a:xfrm>
            <a:custGeom>
              <a:avLst/>
              <a:gdLst>
                <a:gd name="connsiteX0" fmla="*/ 28575 w 723900"/>
                <a:gd name="connsiteY0" fmla="*/ 0 h 1381125"/>
                <a:gd name="connsiteX1" fmla="*/ 0 w 723900"/>
                <a:gd name="connsiteY1" fmla="*/ 1362075 h 1381125"/>
                <a:gd name="connsiteX2" fmla="*/ 714375 w 723900"/>
                <a:gd name="connsiteY2" fmla="*/ 1381125 h 1381125"/>
                <a:gd name="connsiteX3" fmla="*/ 723900 w 723900"/>
                <a:gd name="connsiteY3" fmla="*/ 904875 h 1381125"/>
                <a:gd name="connsiteX4" fmla="*/ 657225 w 723900"/>
                <a:gd name="connsiteY4" fmla="*/ 609600 h 1381125"/>
                <a:gd name="connsiteX5" fmla="*/ 504825 w 723900"/>
                <a:gd name="connsiteY5" fmla="*/ 333375 h 1381125"/>
                <a:gd name="connsiteX6" fmla="*/ 257175 w 723900"/>
                <a:gd name="connsiteY6" fmla="*/ 123825 h 1381125"/>
                <a:gd name="connsiteX7" fmla="*/ 28575 w 723900"/>
                <a:gd name="connsiteY7" fmla="*/ 0 h 1381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23900" h="1381125">
                  <a:moveTo>
                    <a:pt x="28575" y="0"/>
                  </a:moveTo>
                  <a:lnTo>
                    <a:pt x="0" y="1362075"/>
                  </a:lnTo>
                  <a:lnTo>
                    <a:pt x="714375" y="1381125"/>
                  </a:lnTo>
                  <a:lnTo>
                    <a:pt x="723900" y="904875"/>
                  </a:lnTo>
                  <a:lnTo>
                    <a:pt x="657225" y="609600"/>
                  </a:lnTo>
                  <a:lnTo>
                    <a:pt x="504825" y="333375"/>
                  </a:lnTo>
                  <a:lnTo>
                    <a:pt x="257175" y="123825"/>
                  </a:lnTo>
                  <a:lnTo>
                    <a:pt x="28575" y="0"/>
                  </a:lnTo>
                  <a:close/>
                </a:path>
              </a:pathLst>
            </a:custGeom>
            <a:solidFill>
              <a:schemeClr val="accent6">
                <a:lumMod val="75000"/>
                <a:alpha val="61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7" name="원호 126"/>
            <p:cNvSpPr/>
            <p:nvPr/>
          </p:nvSpPr>
          <p:spPr>
            <a:xfrm>
              <a:off x="1038494" y="550820"/>
              <a:ext cx="2160000" cy="2159638"/>
            </a:xfrm>
            <a:prstGeom prst="arc">
              <a:avLst>
                <a:gd name="adj1" fmla="val 10826818"/>
                <a:gd name="adj2" fmla="val 0"/>
              </a:avLst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28" name="직선 연결선 127"/>
            <p:cNvCxnSpPr/>
            <p:nvPr/>
          </p:nvCxnSpPr>
          <p:spPr>
            <a:xfrm flipH="1">
              <a:off x="1037933" y="1630639"/>
              <a:ext cx="4" cy="36009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직선 연결선 128"/>
            <p:cNvCxnSpPr/>
            <p:nvPr/>
          </p:nvCxnSpPr>
          <p:spPr>
            <a:xfrm>
              <a:off x="3198494" y="1630639"/>
              <a:ext cx="12581" cy="36009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원호 129"/>
            <p:cNvSpPr/>
            <p:nvPr/>
          </p:nvSpPr>
          <p:spPr>
            <a:xfrm>
              <a:off x="978691" y="519038"/>
              <a:ext cx="2270484" cy="2189962"/>
            </a:xfrm>
            <a:prstGeom prst="arc">
              <a:avLst>
                <a:gd name="adj1" fmla="val 11762203"/>
                <a:gd name="adj2" fmla="val 21408090"/>
              </a:avLst>
            </a:prstGeom>
            <a:ln w="254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1696865" y="-6184"/>
              <a:ext cx="1563248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/>
                <a:t>4m 153</a:t>
              </a:r>
              <a:r>
                <a:rPr lang="ko-KR" altLang="en-US" sz="1050" dirty="0" smtClean="0"/>
                <a:t>도 </a:t>
              </a:r>
              <a:r>
                <a:rPr lang="en-US" altLang="ko-KR" sz="1050" dirty="0" smtClean="0"/>
                <a:t>0.86m 2.5m</a:t>
              </a:r>
            </a:p>
            <a:p>
              <a:r>
                <a:rPr lang="en-US" altLang="ko-KR" sz="1050" dirty="0" smtClean="0"/>
                <a:t>3m  118</a:t>
              </a:r>
              <a:r>
                <a:rPr lang="ko-KR" altLang="en-US" sz="1050" dirty="0" smtClean="0"/>
                <a:t>도 </a:t>
              </a:r>
              <a:r>
                <a:rPr lang="en-US" altLang="ko-KR" sz="1050" dirty="0" smtClean="0"/>
                <a:t>1.4m  6.2m</a:t>
              </a:r>
              <a:endParaRPr lang="ko-KR" altLang="en-US" sz="1050" dirty="0"/>
            </a:p>
          </p:txBody>
        </p:sp>
        <p:cxnSp>
          <p:nvCxnSpPr>
            <p:cNvPr id="132" name="직선 연결선 131"/>
            <p:cNvCxnSpPr/>
            <p:nvPr/>
          </p:nvCxnSpPr>
          <p:spPr>
            <a:xfrm>
              <a:off x="1036677" y="1999835"/>
              <a:ext cx="2160001" cy="55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원호 132"/>
            <p:cNvSpPr/>
            <p:nvPr/>
          </p:nvSpPr>
          <p:spPr>
            <a:xfrm>
              <a:off x="945702" y="429514"/>
              <a:ext cx="2376000" cy="2375602"/>
            </a:xfrm>
            <a:prstGeom prst="arc">
              <a:avLst>
                <a:gd name="adj1" fmla="val 12649665"/>
                <a:gd name="adj2" fmla="val 19592769"/>
              </a:avLst>
            </a:prstGeom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34" name="직선 연결선 133"/>
            <p:cNvCxnSpPr/>
            <p:nvPr/>
          </p:nvCxnSpPr>
          <p:spPr>
            <a:xfrm>
              <a:off x="1017740" y="1798500"/>
              <a:ext cx="758260" cy="0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직선 연결선 134"/>
            <p:cNvCxnSpPr/>
            <p:nvPr/>
          </p:nvCxnSpPr>
          <p:spPr>
            <a:xfrm flipH="1">
              <a:off x="1776000" y="609600"/>
              <a:ext cx="5175" cy="137921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직선 연결선 135"/>
            <p:cNvCxnSpPr/>
            <p:nvPr/>
          </p:nvCxnSpPr>
          <p:spPr>
            <a:xfrm flipH="1">
              <a:off x="2487247" y="620616"/>
              <a:ext cx="5175" cy="137921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직선 연결선 136"/>
            <p:cNvCxnSpPr/>
            <p:nvPr/>
          </p:nvCxnSpPr>
          <p:spPr>
            <a:xfrm flipV="1">
              <a:off x="2482356" y="1847501"/>
              <a:ext cx="721249" cy="1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직선 연결선 137"/>
            <p:cNvCxnSpPr/>
            <p:nvPr/>
          </p:nvCxnSpPr>
          <p:spPr>
            <a:xfrm flipH="1">
              <a:off x="2411915" y="682409"/>
              <a:ext cx="15088" cy="126232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직선 연결선 138"/>
            <p:cNvCxnSpPr/>
            <p:nvPr/>
          </p:nvCxnSpPr>
          <p:spPr>
            <a:xfrm flipH="1">
              <a:off x="1834754" y="682409"/>
              <a:ext cx="5175" cy="125383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직선 연결선 139"/>
            <p:cNvCxnSpPr/>
            <p:nvPr/>
          </p:nvCxnSpPr>
          <p:spPr>
            <a:xfrm>
              <a:off x="2497313" y="1263676"/>
              <a:ext cx="598951" cy="0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직선 연결선 140"/>
            <p:cNvCxnSpPr/>
            <p:nvPr/>
          </p:nvCxnSpPr>
          <p:spPr>
            <a:xfrm flipV="1">
              <a:off x="1128000" y="1256723"/>
              <a:ext cx="635329" cy="6953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직선 연결선 141"/>
            <p:cNvCxnSpPr/>
            <p:nvPr/>
          </p:nvCxnSpPr>
          <p:spPr>
            <a:xfrm>
              <a:off x="1837341" y="1935424"/>
              <a:ext cx="558996" cy="820"/>
            </a:xfrm>
            <a:prstGeom prst="line">
              <a:avLst/>
            </a:prstGeom>
            <a:ln w="2540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직선 연결선 142"/>
            <p:cNvCxnSpPr/>
            <p:nvPr/>
          </p:nvCxnSpPr>
          <p:spPr>
            <a:xfrm flipH="1">
              <a:off x="2470183" y="665984"/>
              <a:ext cx="13126" cy="1269440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직선 연결선 143"/>
            <p:cNvCxnSpPr/>
            <p:nvPr/>
          </p:nvCxnSpPr>
          <p:spPr>
            <a:xfrm>
              <a:off x="1765029" y="654471"/>
              <a:ext cx="8784" cy="1273248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원호 144"/>
            <p:cNvSpPr/>
            <p:nvPr/>
          </p:nvSpPr>
          <p:spPr>
            <a:xfrm>
              <a:off x="1033056" y="617186"/>
              <a:ext cx="2160000" cy="2159638"/>
            </a:xfrm>
            <a:prstGeom prst="arc">
              <a:avLst>
                <a:gd name="adj1" fmla="val 15293831"/>
                <a:gd name="adj2" fmla="val 17237600"/>
              </a:avLst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47" name="직선 연결선 146"/>
            <p:cNvCxnSpPr/>
            <p:nvPr/>
          </p:nvCxnSpPr>
          <p:spPr>
            <a:xfrm flipV="1">
              <a:off x="772345" y="388581"/>
              <a:ext cx="2876088" cy="3916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직선 연결선 147"/>
            <p:cNvCxnSpPr/>
            <p:nvPr/>
          </p:nvCxnSpPr>
          <p:spPr>
            <a:xfrm flipV="1">
              <a:off x="2136775" y="570644"/>
              <a:ext cx="1783954" cy="98669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직선 연결선 148"/>
            <p:cNvCxnSpPr/>
            <p:nvPr/>
          </p:nvCxnSpPr>
          <p:spPr>
            <a:xfrm flipH="1" flipV="1">
              <a:off x="364899" y="587086"/>
              <a:ext cx="1771877" cy="97025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3" name="직선 연결선 152"/>
          <p:cNvCxnSpPr/>
          <p:nvPr/>
        </p:nvCxnSpPr>
        <p:spPr>
          <a:xfrm flipV="1">
            <a:off x="1768436" y="544883"/>
            <a:ext cx="4500880" cy="102025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직선 화살표 연결선 157"/>
          <p:cNvCxnSpPr/>
          <p:nvPr/>
        </p:nvCxnSpPr>
        <p:spPr>
          <a:xfrm flipH="1" flipV="1">
            <a:off x="2956803" y="1340361"/>
            <a:ext cx="10757" cy="6429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직선 연결선 159"/>
          <p:cNvCxnSpPr/>
          <p:nvPr/>
        </p:nvCxnSpPr>
        <p:spPr>
          <a:xfrm>
            <a:off x="2801948" y="1340361"/>
            <a:ext cx="4260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직선 연결선 161"/>
          <p:cNvCxnSpPr/>
          <p:nvPr/>
        </p:nvCxnSpPr>
        <p:spPr>
          <a:xfrm>
            <a:off x="2744798" y="1029211"/>
            <a:ext cx="4260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직선 화살표 연결선 162"/>
          <p:cNvCxnSpPr/>
          <p:nvPr/>
        </p:nvCxnSpPr>
        <p:spPr>
          <a:xfrm flipH="1" flipV="1">
            <a:off x="3067050" y="1009650"/>
            <a:ext cx="4950" cy="9709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3133960" y="896319"/>
            <a:ext cx="103265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3m  118</a:t>
            </a:r>
            <a:r>
              <a:rPr lang="ko-KR" altLang="en-US" sz="900" dirty="0" smtClean="0"/>
              <a:t>도 </a:t>
            </a:r>
            <a:r>
              <a:rPr lang="en-US" altLang="ko-KR" sz="900" dirty="0" smtClean="0"/>
              <a:t>1.4m</a:t>
            </a:r>
            <a:endParaRPr lang="ko-KR" altLang="en-US" sz="900" dirty="0"/>
          </a:p>
        </p:txBody>
      </p:sp>
      <p:sp>
        <p:nvSpPr>
          <p:cNvPr id="165" name="TextBox 164"/>
          <p:cNvSpPr txBox="1"/>
          <p:nvPr/>
        </p:nvSpPr>
        <p:spPr>
          <a:xfrm>
            <a:off x="3203390" y="1234535"/>
            <a:ext cx="109677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4m  153</a:t>
            </a:r>
            <a:r>
              <a:rPr lang="ko-KR" altLang="en-US" sz="900" dirty="0" smtClean="0"/>
              <a:t>도 </a:t>
            </a:r>
            <a:r>
              <a:rPr lang="en-US" altLang="ko-KR" sz="900" dirty="0" smtClean="0"/>
              <a:t>0.86m</a:t>
            </a:r>
            <a:endParaRPr lang="ko-KR" altLang="en-US" sz="900" dirty="0"/>
          </a:p>
        </p:txBody>
      </p:sp>
      <p:cxnSp>
        <p:nvCxnSpPr>
          <p:cNvPr id="166" name="직선 화살표 연결선 165"/>
          <p:cNvCxnSpPr/>
          <p:nvPr/>
        </p:nvCxnSpPr>
        <p:spPr>
          <a:xfrm flipV="1">
            <a:off x="3994831" y="4877209"/>
            <a:ext cx="0" cy="7119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직선 연결선 166"/>
          <p:cNvCxnSpPr/>
          <p:nvPr/>
        </p:nvCxnSpPr>
        <p:spPr>
          <a:xfrm>
            <a:off x="4473130" y="4690341"/>
            <a:ext cx="4260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2" name="표 1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075079"/>
              </p:ext>
            </p:extLst>
          </p:nvPr>
        </p:nvGraphicFramePr>
        <p:xfrm>
          <a:off x="2037278" y="2451089"/>
          <a:ext cx="3429000" cy="838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70918588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20297853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16273332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22463077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939024705"/>
                    </a:ext>
                  </a:extLst>
                </a:gridCol>
              </a:tblGrid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각도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반지름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호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폭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높이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5994018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118</a:t>
                      </a:r>
                      <a:endParaRPr lang="en-US" altLang="ko-KR" sz="11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1.5</a:t>
                      </a:r>
                      <a:endParaRPr lang="en-US" altLang="ko-KR" sz="11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3.08767</a:t>
                      </a:r>
                      <a:endParaRPr lang="en-US" altLang="ko-KR" sz="11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2.49347</a:t>
                      </a:r>
                      <a:endParaRPr lang="en-US" altLang="ko-KR" sz="11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0.90236</a:t>
                      </a:r>
                      <a:endParaRPr lang="en-US" altLang="ko-KR" sz="11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77380488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153</a:t>
                      </a:r>
                      <a:endParaRPr lang="en-US" altLang="ko-KR" sz="11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1.5</a:t>
                      </a:r>
                      <a:endParaRPr lang="en-US" altLang="ko-KR" sz="11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4.0035</a:t>
                      </a:r>
                      <a:endParaRPr lang="en-US" altLang="ko-KR" sz="11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6.229371</a:t>
                      </a:r>
                      <a:endParaRPr lang="en-US" altLang="ko-KR" sz="11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0.361192</a:t>
                      </a:r>
                      <a:endParaRPr lang="en-US" altLang="ko-KR" sz="11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9911452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90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1.5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2.355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1.498806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 dirty="0">
                          <a:effectLst/>
                        </a:rPr>
                        <a:t>1.501195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99618652"/>
                  </a:ext>
                </a:extLst>
              </a:tr>
            </a:tbl>
          </a:graphicData>
        </a:graphic>
      </p:graphicFrame>
      <p:sp>
        <p:nvSpPr>
          <p:cNvPr id="174" name="TextBox 173"/>
          <p:cNvSpPr txBox="1"/>
          <p:nvPr/>
        </p:nvSpPr>
        <p:spPr>
          <a:xfrm>
            <a:off x="3943551" y="4711792"/>
            <a:ext cx="3497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1m</a:t>
            </a:r>
            <a:endParaRPr lang="ko-KR" altLang="en-US" sz="900" dirty="0"/>
          </a:p>
        </p:txBody>
      </p:sp>
      <p:cxnSp>
        <p:nvCxnSpPr>
          <p:cNvPr id="175" name="직선 화살표 연결선 174"/>
          <p:cNvCxnSpPr/>
          <p:nvPr/>
        </p:nvCxnSpPr>
        <p:spPr>
          <a:xfrm flipH="1" flipV="1">
            <a:off x="4070350" y="4946650"/>
            <a:ext cx="9650" cy="6579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 txBox="1"/>
          <p:nvPr/>
        </p:nvSpPr>
        <p:spPr>
          <a:xfrm>
            <a:off x="4046112" y="4905110"/>
            <a:ext cx="50366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0.86m</a:t>
            </a:r>
            <a:endParaRPr lang="ko-KR" altLang="en-US" sz="900" dirty="0"/>
          </a:p>
        </p:txBody>
      </p:sp>
      <p:cxnSp>
        <p:nvCxnSpPr>
          <p:cNvPr id="179" name="직선 화살표 연결선 178"/>
          <p:cNvCxnSpPr/>
          <p:nvPr/>
        </p:nvCxnSpPr>
        <p:spPr>
          <a:xfrm flipH="1" flipV="1">
            <a:off x="4155518" y="5373000"/>
            <a:ext cx="13332" cy="2001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/>
          <p:cNvSpPr txBox="1"/>
          <p:nvPr/>
        </p:nvSpPr>
        <p:spPr>
          <a:xfrm>
            <a:off x="4139494" y="5285998"/>
            <a:ext cx="50366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0.15m</a:t>
            </a:r>
            <a:endParaRPr lang="ko-KR" altLang="en-US" sz="900" dirty="0"/>
          </a:p>
        </p:txBody>
      </p:sp>
      <p:sp>
        <p:nvSpPr>
          <p:cNvPr id="3" name="직사각형 2"/>
          <p:cNvSpPr/>
          <p:nvPr/>
        </p:nvSpPr>
        <p:spPr>
          <a:xfrm>
            <a:off x="5952000" y="4384367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o-KR" altLang="en-US" sz="1000" b="1" dirty="0">
                <a:solidFill>
                  <a:srgbClr val="030303"/>
                </a:solidFill>
                <a:latin typeface="YouTube Sans"/>
                <a:hlinkClick r:id="rId3"/>
              </a:rPr>
              <a:t>합천 기본 </a:t>
            </a:r>
            <a:r>
              <a:rPr lang="ko-KR" altLang="en-US" sz="1000" b="1" dirty="0" err="1">
                <a:solidFill>
                  <a:srgbClr val="030303"/>
                </a:solidFill>
                <a:latin typeface="YouTube Sans"/>
                <a:hlinkClick r:id="rId3"/>
              </a:rPr>
              <a:t>창고형</a:t>
            </a:r>
            <a:r>
              <a:rPr lang="ko-KR" altLang="en-US" sz="1000" b="1" dirty="0">
                <a:solidFill>
                  <a:srgbClr val="030303"/>
                </a:solidFill>
                <a:latin typeface="YouTube Sans"/>
                <a:hlinkClick r:id="rId3"/>
              </a:rPr>
              <a:t> 비닐하우스 제작 설치 </a:t>
            </a:r>
            <a:r>
              <a:rPr lang="en-US" altLang="ko-KR" sz="1000" b="1" dirty="0">
                <a:solidFill>
                  <a:srgbClr val="030303"/>
                </a:solidFill>
                <a:latin typeface="YouTube Sans"/>
                <a:hlinkClick r:id="rId3"/>
              </a:rPr>
              <a:t>/ </a:t>
            </a:r>
            <a:r>
              <a:rPr lang="ko-KR" altLang="en-US" sz="1000" b="1" dirty="0">
                <a:solidFill>
                  <a:srgbClr val="030303"/>
                </a:solidFill>
                <a:latin typeface="YouTube Sans"/>
                <a:hlinkClick r:id="rId3"/>
              </a:rPr>
              <a:t>저렴한 비닐하우스 </a:t>
            </a:r>
            <a:r>
              <a:rPr lang="en-US" altLang="ko-KR" sz="1000" b="1" dirty="0">
                <a:solidFill>
                  <a:srgbClr val="030303"/>
                </a:solidFill>
                <a:latin typeface="YouTube Sans"/>
                <a:hlinkClick r:id="rId3"/>
              </a:rPr>
              <a:t>/ </a:t>
            </a:r>
            <a:r>
              <a:rPr lang="ko-KR" altLang="en-US" sz="1000" b="1" dirty="0" err="1">
                <a:solidFill>
                  <a:srgbClr val="030303"/>
                </a:solidFill>
                <a:latin typeface="YouTube Sans"/>
                <a:hlinkClick r:id="rId3"/>
              </a:rPr>
              <a:t>싼비닐하우스</a:t>
            </a:r>
            <a:r>
              <a:rPr lang="ko-KR" altLang="en-US" sz="1000" b="1" dirty="0">
                <a:solidFill>
                  <a:srgbClr val="030303"/>
                </a:solidFill>
                <a:latin typeface="YouTube Sans"/>
                <a:hlinkClick r:id="rId3"/>
              </a:rPr>
              <a:t> </a:t>
            </a:r>
            <a:r>
              <a:rPr lang="en-US" altLang="ko-KR" sz="1000" b="1" dirty="0">
                <a:solidFill>
                  <a:srgbClr val="030303"/>
                </a:solidFill>
                <a:latin typeface="YouTube Sans"/>
                <a:hlinkClick r:id="rId3"/>
              </a:rPr>
              <a:t>/ </a:t>
            </a:r>
            <a:r>
              <a:rPr lang="en-US" altLang="ko-KR" sz="1000" b="1" dirty="0" err="1">
                <a:solidFill>
                  <a:srgbClr val="030303"/>
                </a:solidFill>
                <a:latin typeface="YouTube Sans"/>
                <a:hlinkClick r:id="rId3"/>
              </a:rPr>
              <a:t>Otion</a:t>
            </a:r>
            <a:r>
              <a:rPr lang="en-US" altLang="ko-KR" sz="1000" b="1" dirty="0">
                <a:solidFill>
                  <a:srgbClr val="030303"/>
                </a:solidFill>
                <a:latin typeface="YouTube Sans"/>
                <a:hlinkClick r:id="rId3"/>
              </a:rPr>
              <a:t> of Basic Hoop house (Side open and shut)</a:t>
            </a:r>
            <a:endParaRPr lang="en-US" altLang="ko-KR" sz="1000" b="1" i="0" dirty="0">
              <a:solidFill>
                <a:srgbClr val="030303"/>
              </a:solidFill>
              <a:effectLst/>
              <a:latin typeface="YouTube Sans"/>
            </a:endParaRPr>
          </a:p>
        </p:txBody>
      </p:sp>
      <p:cxnSp>
        <p:nvCxnSpPr>
          <p:cNvPr id="68" name="직선 연결선 67"/>
          <p:cNvCxnSpPr/>
          <p:nvPr/>
        </p:nvCxnSpPr>
        <p:spPr>
          <a:xfrm>
            <a:off x="1758499" y="1558800"/>
            <a:ext cx="2380995" cy="95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3398116" y="1575009"/>
            <a:ext cx="112242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4.7m  180</a:t>
            </a:r>
            <a:r>
              <a:rPr lang="ko-KR" altLang="en-US" sz="900" dirty="0" smtClean="0"/>
              <a:t>도 </a:t>
            </a:r>
            <a:r>
              <a:rPr lang="en-US" altLang="ko-KR" sz="900" dirty="0" smtClean="0"/>
              <a:t>0.5m</a:t>
            </a:r>
            <a:endParaRPr lang="ko-KR" altLang="en-US" sz="900" dirty="0"/>
          </a:p>
        </p:txBody>
      </p:sp>
    </p:spTree>
    <p:extLst>
      <p:ext uri="{BB962C8B-B14F-4D97-AF65-F5344CB8AC3E}">
        <p14:creationId xmlns:p14="http://schemas.microsoft.com/office/powerpoint/2010/main" val="3361078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Box 97"/>
          <p:cNvSpPr txBox="1"/>
          <p:nvPr/>
        </p:nvSpPr>
        <p:spPr>
          <a:xfrm flipH="1">
            <a:off x="5016000" y="1346472"/>
            <a:ext cx="4212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79388"/>
            <a:r>
              <a:rPr lang="ko-KR" altLang="en-US" sz="1200" dirty="0" smtClean="0"/>
              <a:t>패드 </a:t>
            </a:r>
            <a:r>
              <a:rPr lang="en-US" altLang="ko-KR" sz="1200" dirty="0" smtClean="0"/>
              <a:t>(2+2+1+1+1+1+6)x2=28</a:t>
            </a:r>
          </a:p>
          <a:p>
            <a:pPr defTabSz="179388"/>
            <a:r>
              <a:rPr lang="ko-KR" altLang="en-US" sz="1200" dirty="0" smtClean="0"/>
              <a:t>클립</a:t>
            </a:r>
            <a:r>
              <a:rPr lang="en-US" altLang="ko-KR" sz="1200" dirty="0" smtClean="0"/>
              <a:t> 20</a:t>
            </a:r>
            <a:r>
              <a:rPr lang="ko-KR" altLang="en-US" sz="1200" dirty="0" smtClean="0"/>
              <a:t>개 </a:t>
            </a:r>
            <a:r>
              <a:rPr lang="en-US" altLang="ko-KR" sz="1200" dirty="0" smtClean="0"/>
              <a:t>x2a</a:t>
            </a:r>
            <a:endParaRPr lang="en-US" altLang="ko-KR" sz="1200" dirty="0"/>
          </a:p>
        </p:txBody>
      </p:sp>
      <p:grpSp>
        <p:nvGrpSpPr>
          <p:cNvPr id="125" name="그룹 124"/>
          <p:cNvGrpSpPr/>
          <p:nvPr/>
        </p:nvGrpSpPr>
        <p:grpSpPr>
          <a:xfrm>
            <a:off x="613792" y="-12121"/>
            <a:ext cx="2281422" cy="2783008"/>
            <a:chOff x="978691" y="-6184"/>
            <a:chExt cx="2281422" cy="2783008"/>
          </a:xfrm>
        </p:grpSpPr>
        <p:sp>
          <p:nvSpPr>
            <p:cNvPr id="126" name="자유형 125"/>
            <p:cNvSpPr/>
            <p:nvPr/>
          </p:nvSpPr>
          <p:spPr>
            <a:xfrm>
              <a:off x="2486025" y="638175"/>
              <a:ext cx="723900" cy="1381125"/>
            </a:xfrm>
            <a:custGeom>
              <a:avLst/>
              <a:gdLst>
                <a:gd name="connsiteX0" fmla="*/ 28575 w 723900"/>
                <a:gd name="connsiteY0" fmla="*/ 0 h 1381125"/>
                <a:gd name="connsiteX1" fmla="*/ 0 w 723900"/>
                <a:gd name="connsiteY1" fmla="*/ 1362075 h 1381125"/>
                <a:gd name="connsiteX2" fmla="*/ 714375 w 723900"/>
                <a:gd name="connsiteY2" fmla="*/ 1381125 h 1381125"/>
                <a:gd name="connsiteX3" fmla="*/ 723900 w 723900"/>
                <a:gd name="connsiteY3" fmla="*/ 904875 h 1381125"/>
                <a:gd name="connsiteX4" fmla="*/ 657225 w 723900"/>
                <a:gd name="connsiteY4" fmla="*/ 609600 h 1381125"/>
                <a:gd name="connsiteX5" fmla="*/ 504825 w 723900"/>
                <a:gd name="connsiteY5" fmla="*/ 333375 h 1381125"/>
                <a:gd name="connsiteX6" fmla="*/ 257175 w 723900"/>
                <a:gd name="connsiteY6" fmla="*/ 123825 h 1381125"/>
                <a:gd name="connsiteX7" fmla="*/ 28575 w 723900"/>
                <a:gd name="connsiteY7" fmla="*/ 0 h 1381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23900" h="1381125">
                  <a:moveTo>
                    <a:pt x="28575" y="0"/>
                  </a:moveTo>
                  <a:lnTo>
                    <a:pt x="0" y="1362075"/>
                  </a:lnTo>
                  <a:lnTo>
                    <a:pt x="714375" y="1381125"/>
                  </a:lnTo>
                  <a:lnTo>
                    <a:pt x="723900" y="904875"/>
                  </a:lnTo>
                  <a:lnTo>
                    <a:pt x="657225" y="609600"/>
                  </a:lnTo>
                  <a:lnTo>
                    <a:pt x="504825" y="333375"/>
                  </a:lnTo>
                  <a:lnTo>
                    <a:pt x="257175" y="123825"/>
                  </a:lnTo>
                  <a:lnTo>
                    <a:pt x="28575" y="0"/>
                  </a:lnTo>
                  <a:close/>
                </a:path>
              </a:pathLst>
            </a:custGeom>
            <a:solidFill>
              <a:schemeClr val="accent6">
                <a:lumMod val="75000"/>
                <a:alpha val="61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6" name="자유형 145"/>
            <p:cNvSpPr/>
            <p:nvPr/>
          </p:nvSpPr>
          <p:spPr>
            <a:xfrm flipH="1">
              <a:off x="1049925" y="617940"/>
              <a:ext cx="721313" cy="1381125"/>
            </a:xfrm>
            <a:custGeom>
              <a:avLst/>
              <a:gdLst>
                <a:gd name="connsiteX0" fmla="*/ 28575 w 723900"/>
                <a:gd name="connsiteY0" fmla="*/ 0 h 1381125"/>
                <a:gd name="connsiteX1" fmla="*/ 0 w 723900"/>
                <a:gd name="connsiteY1" fmla="*/ 1362075 h 1381125"/>
                <a:gd name="connsiteX2" fmla="*/ 714375 w 723900"/>
                <a:gd name="connsiteY2" fmla="*/ 1381125 h 1381125"/>
                <a:gd name="connsiteX3" fmla="*/ 723900 w 723900"/>
                <a:gd name="connsiteY3" fmla="*/ 904875 h 1381125"/>
                <a:gd name="connsiteX4" fmla="*/ 657225 w 723900"/>
                <a:gd name="connsiteY4" fmla="*/ 609600 h 1381125"/>
                <a:gd name="connsiteX5" fmla="*/ 504825 w 723900"/>
                <a:gd name="connsiteY5" fmla="*/ 333375 h 1381125"/>
                <a:gd name="connsiteX6" fmla="*/ 257175 w 723900"/>
                <a:gd name="connsiteY6" fmla="*/ 123825 h 1381125"/>
                <a:gd name="connsiteX7" fmla="*/ 28575 w 723900"/>
                <a:gd name="connsiteY7" fmla="*/ 0 h 1381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23900" h="1381125">
                  <a:moveTo>
                    <a:pt x="28575" y="0"/>
                  </a:moveTo>
                  <a:lnTo>
                    <a:pt x="0" y="1362075"/>
                  </a:lnTo>
                  <a:lnTo>
                    <a:pt x="714375" y="1381125"/>
                  </a:lnTo>
                  <a:lnTo>
                    <a:pt x="723900" y="904875"/>
                  </a:lnTo>
                  <a:lnTo>
                    <a:pt x="657225" y="609600"/>
                  </a:lnTo>
                  <a:lnTo>
                    <a:pt x="504825" y="333375"/>
                  </a:lnTo>
                  <a:lnTo>
                    <a:pt x="257175" y="123825"/>
                  </a:lnTo>
                  <a:lnTo>
                    <a:pt x="28575" y="0"/>
                  </a:lnTo>
                  <a:close/>
                </a:path>
              </a:pathLst>
            </a:custGeom>
            <a:solidFill>
              <a:schemeClr val="accent6">
                <a:lumMod val="75000"/>
                <a:alpha val="61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28" name="직선 연결선 127"/>
            <p:cNvCxnSpPr/>
            <p:nvPr/>
          </p:nvCxnSpPr>
          <p:spPr>
            <a:xfrm flipH="1">
              <a:off x="1037933" y="1630639"/>
              <a:ext cx="4" cy="36009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직선 연결선 128"/>
            <p:cNvCxnSpPr/>
            <p:nvPr/>
          </p:nvCxnSpPr>
          <p:spPr>
            <a:xfrm>
              <a:off x="3198494" y="1630639"/>
              <a:ext cx="12581" cy="36009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원호 129"/>
            <p:cNvSpPr/>
            <p:nvPr/>
          </p:nvSpPr>
          <p:spPr>
            <a:xfrm>
              <a:off x="978691" y="519038"/>
              <a:ext cx="2270484" cy="2189962"/>
            </a:xfrm>
            <a:prstGeom prst="arc">
              <a:avLst>
                <a:gd name="adj1" fmla="val 10998040"/>
                <a:gd name="adj2" fmla="val 21408090"/>
              </a:avLst>
            </a:prstGeom>
            <a:ln w="254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1696865" y="-6184"/>
              <a:ext cx="1563248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/>
                <a:t>4m 153</a:t>
              </a:r>
              <a:r>
                <a:rPr lang="ko-KR" altLang="en-US" sz="1050" dirty="0" smtClean="0"/>
                <a:t>도 </a:t>
              </a:r>
              <a:r>
                <a:rPr lang="en-US" altLang="ko-KR" sz="1050" dirty="0" smtClean="0"/>
                <a:t>0.86m 2.5m</a:t>
              </a:r>
            </a:p>
            <a:p>
              <a:r>
                <a:rPr lang="en-US" altLang="ko-KR" sz="1050" dirty="0" smtClean="0"/>
                <a:t>3m  118</a:t>
              </a:r>
              <a:r>
                <a:rPr lang="ko-KR" altLang="en-US" sz="1050" dirty="0" smtClean="0"/>
                <a:t>도 </a:t>
              </a:r>
              <a:r>
                <a:rPr lang="en-US" altLang="ko-KR" sz="1050" dirty="0" smtClean="0"/>
                <a:t>1.4m  6.2m</a:t>
              </a:r>
              <a:endParaRPr lang="ko-KR" altLang="en-US" sz="1050" dirty="0"/>
            </a:p>
          </p:txBody>
        </p:sp>
        <p:cxnSp>
          <p:nvCxnSpPr>
            <p:cNvPr id="132" name="직선 연결선 131"/>
            <p:cNvCxnSpPr/>
            <p:nvPr/>
          </p:nvCxnSpPr>
          <p:spPr>
            <a:xfrm>
              <a:off x="1036677" y="1999835"/>
              <a:ext cx="2160001" cy="55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직선 연결선 133"/>
            <p:cNvCxnSpPr/>
            <p:nvPr/>
          </p:nvCxnSpPr>
          <p:spPr>
            <a:xfrm>
              <a:off x="1017740" y="1798500"/>
              <a:ext cx="758260" cy="0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직선 연결선 134"/>
            <p:cNvCxnSpPr/>
            <p:nvPr/>
          </p:nvCxnSpPr>
          <p:spPr>
            <a:xfrm flipH="1">
              <a:off x="1776000" y="609600"/>
              <a:ext cx="5175" cy="137921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직선 연결선 135"/>
            <p:cNvCxnSpPr/>
            <p:nvPr/>
          </p:nvCxnSpPr>
          <p:spPr>
            <a:xfrm flipH="1">
              <a:off x="2487247" y="620616"/>
              <a:ext cx="5175" cy="137921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직선 연결선 136"/>
            <p:cNvCxnSpPr/>
            <p:nvPr/>
          </p:nvCxnSpPr>
          <p:spPr>
            <a:xfrm flipV="1">
              <a:off x="2482356" y="1847501"/>
              <a:ext cx="721249" cy="1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직선 연결선 137"/>
            <p:cNvCxnSpPr/>
            <p:nvPr/>
          </p:nvCxnSpPr>
          <p:spPr>
            <a:xfrm flipH="1">
              <a:off x="2411915" y="682409"/>
              <a:ext cx="15088" cy="126232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직선 연결선 138"/>
            <p:cNvCxnSpPr/>
            <p:nvPr/>
          </p:nvCxnSpPr>
          <p:spPr>
            <a:xfrm flipH="1">
              <a:off x="1834754" y="682409"/>
              <a:ext cx="5175" cy="125383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직선 연결선 139"/>
            <p:cNvCxnSpPr/>
            <p:nvPr/>
          </p:nvCxnSpPr>
          <p:spPr>
            <a:xfrm>
              <a:off x="2497313" y="1263676"/>
              <a:ext cx="598951" cy="0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직선 연결선 140"/>
            <p:cNvCxnSpPr/>
            <p:nvPr/>
          </p:nvCxnSpPr>
          <p:spPr>
            <a:xfrm flipV="1">
              <a:off x="1128000" y="1256723"/>
              <a:ext cx="635329" cy="6953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직선 연결선 141"/>
            <p:cNvCxnSpPr/>
            <p:nvPr/>
          </p:nvCxnSpPr>
          <p:spPr>
            <a:xfrm>
              <a:off x="1837341" y="1935424"/>
              <a:ext cx="558996" cy="820"/>
            </a:xfrm>
            <a:prstGeom prst="line">
              <a:avLst/>
            </a:prstGeom>
            <a:ln w="2540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직선 연결선 142"/>
            <p:cNvCxnSpPr/>
            <p:nvPr/>
          </p:nvCxnSpPr>
          <p:spPr>
            <a:xfrm flipH="1">
              <a:off x="2470183" y="665984"/>
              <a:ext cx="13126" cy="1269440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직선 연결선 143"/>
            <p:cNvCxnSpPr/>
            <p:nvPr/>
          </p:nvCxnSpPr>
          <p:spPr>
            <a:xfrm>
              <a:off x="1765029" y="654471"/>
              <a:ext cx="8784" cy="1273248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원호 144"/>
            <p:cNvSpPr/>
            <p:nvPr/>
          </p:nvSpPr>
          <p:spPr>
            <a:xfrm>
              <a:off x="1033056" y="617186"/>
              <a:ext cx="2160000" cy="2159638"/>
            </a:xfrm>
            <a:prstGeom prst="arc">
              <a:avLst>
                <a:gd name="adj1" fmla="val 15293831"/>
                <a:gd name="adj2" fmla="val 17237600"/>
              </a:avLst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cxnSp>
        <p:nvCxnSpPr>
          <p:cNvPr id="158" name="직선 화살표 연결선 157"/>
          <p:cNvCxnSpPr/>
          <p:nvPr/>
        </p:nvCxnSpPr>
        <p:spPr>
          <a:xfrm flipH="1" flipV="1">
            <a:off x="2956803" y="1558800"/>
            <a:ext cx="10758" cy="4244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2" name="표 1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4148865"/>
              </p:ext>
            </p:extLst>
          </p:nvPr>
        </p:nvGraphicFramePr>
        <p:xfrm>
          <a:off x="316938" y="2623693"/>
          <a:ext cx="3429000" cy="838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70918588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20297853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16273332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22463077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939024705"/>
                    </a:ext>
                  </a:extLst>
                </a:gridCol>
              </a:tblGrid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각도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반지름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호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폭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높이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5994018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118</a:t>
                      </a:r>
                      <a:endParaRPr lang="en-US" altLang="ko-KR" sz="11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1.5</a:t>
                      </a:r>
                      <a:endParaRPr lang="en-US" altLang="ko-KR" sz="11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3.08767</a:t>
                      </a:r>
                      <a:endParaRPr lang="en-US" altLang="ko-KR" sz="11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2.49347</a:t>
                      </a:r>
                      <a:endParaRPr lang="en-US" altLang="ko-KR" sz="11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0.90236</a:t>
                      </a:r>
                      <a:endParaRPr lang="en-US" altLang="ko-KR" sz="11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77380488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153</a:t>
                      </a:r>
                      <a:endParaRPr lang="en-US" altLang="ko-KR" sz="11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1.5</a:t>
                      </a:r>
                      <a:endParaRPr lang="en-US" altLang="ko-KR" sz="11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4.0035</a:t>
                      </a:r>
                      <a:endParaRPr lang="en-US" altLang="ko-KR" sz="11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6.229371</a:t>
                      </a:r>
                      <a:endParaRPr lang="en-US" altLang="ko-KR" sz="11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 dirty="0">
                          <a:effectLst/>
                        </a:rPr>
                        <a:t>0.361192</a:t>
                      </a:r>
                      <a:endParaRPr lang="en-US" altLang="ko-KR" sz="1100" b="0" i="0" u="none" strike="noStrike" dirty="0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9911452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90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1.5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2.355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1.498806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 dirty="0">
                          <a:effectLst/>
                        </a:rPr>
                        <a:t>1.501195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99618652"/>
                  </a:ext>
                </a:extLst>
              </a:tr>
            </a:tbl>
          </a:graphicData>
        </a:graphic>
      </p:graphicFrame>
      <p:sp>
        <p:nvSpPr>
          <p:cNvPr id="3" name="직사각형 2"/>
          <p:cNvSpPr/>
          <p:nvPr/>
        </p:nvSpPr>
        <p:spPr>
          <a:xfrm>
            <a:off x="5016000" y="211139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o-KR" altLang="en-US" sz="1000" b="1" dirty="0">
                <a:solidFill>
                  <a:srgbClr val="030303"/>
                </a:solidFill>
                <a:latin typeface="YouTube Sans"/>
                <a:hlinkClick r:id="rId2"/>
              </a:rPr>
              <a:t>합천 기본 </a:t>
            </a:r>
            <a:r>
              <a:rPr lang="ko-KR" altLang="en-US" sz="1000" b="1" dirty="0" err="1">
                <a:solidFill>
                  <a:srgbClr val="030303"/>
                </a:solidFill>
                <a:latin typeface="YouTube Sans"/>
                <a:hlinkClick r:id="rId2"/>
              </a:rPr>
              <a:t>창고형</a:t>
            </a:r>
            <a:r>
              <a:rPr lang="ko-KR" altLang="en-US" sz="1000" b="1" dirty="0">
                <a:solidFill>
                  <a:srgbClr val="030303"/>
                </a:solidFill>
                <a:latin typeface="YouTube Sans"/>
                <a:hlinkClick r:id="rId2"/>
              </a:rPr>
              <a:t> 비닐하우스 제작 설치 </a:t>
            </a:r>
            <a:r>
              <a:rPr lang="en-US" altLang="ko-KR" sz="1000" b="1" dirty="0">
                <a:solidFill>
                  <a:srgbClr val="030303"/>
                </a:solidFill>
                <a:latin typeface="YouTube Sans"/>
                <a:hlinkClick r:id="rId2"/>
              </a:rPr>
              <a:t>/ </a:t>
            </a:r>
            <a:r>
              <a:rPr lang="ko-KR" altLang="en-US" sz="1000" b="1" dirty="0">
                <a:solidFill>
                  <a:srgbClr val="030303"/>
                </a:solidFill>
                <a:latin typeface="YouTube Sans"/>
                <a:hlinkClick r:id="rId2"/>
              </a:rPr>
              <a:t>저렴한 비닐하우스 </a:t>
            </a:r>
            <a:r>
              <a:rPr lang="en-US" altLang="ko-KR" sz="1000" b="1" dirty="0">
                <a:solidFill>
                  <a:srgbClr val="030303"/>
                </a:solidFill>
                <a:latin typeface="YouTube Sans"/>
                <a:hlinkClick r:id="rId2"/>
              </a:rPr>
              <a:t>/ </a:t>
            </a:r>
            <a:r>
              <a:rPr lang="ko-KR" altLang="en-US" sz="1000" b="1" dirty="0" err="1">
                <a:solidFill>
                  <a:srgbClr val="030303"/>
                </a:solidFill>
                <a:latin typeface="YouTube Sans"/>
                <a:hlinkClick r:id="rId2"/>
              </a:rPr>
              <a:t>싼비닐하우스</a:t>
            </a:r>
            <a:r>
              <a:rPr lang="ko-KR" altLang="en-US" sz="1000" b="1" dirty="0">
                <a:solidFill>
                  <a:srgbClr val="030303"/>
                </a:solidFill>
                <a:latin typeface="YouTube Sans"/>
                <a:hlinkClick r:id="rId2"/>
              </a:rPr>
              <a:t> </a:t>
            </a:r>
            <a:r>
              <a:rPr lang="en-US" altLang="ko-KR" sz="1000" b="1" dirty="0">
                <a:solidFill>
                  <a:srgbClr val="030303"/>
                </a:solidFill>
                <a:latin typeface="YouTube Sans"/>
                <a:hlinkClick r:id="rId2"/>
              </a:rPr>
              <a:t>/ </a:t>
            </a:r>
            <a:r>
              <a:rPr lang="en-US" altLang="ko-KR" sz="1000" b="1" dirty="0" err="1">
                <a:solidFill>
                  <a:srgbClr val="030303"/>
                </a:solidFill>
                <a:latin typeface="YouTube Sans"/>
                <a:hlinkClick r:id="rId2"/>
              </a:rPr>
              <a:t>Otion</a:t>
            </a:r>
            <a:r>
              <a:rPr lang="en-US" altLang="ko-KR" sz="1000" b="1" dirty="0">
                <a:solidFill>
                  <a:srgbClr val="030303"/>
                </a:solidFill>
                <a:latin typeface="YouTube Sans"/>
                <a:hlinkClick r:id="rId2"/>
              </a:rPr>
              <a:t> of Basic Hoop house (Side open and shut)</a:t>
            </a:r>
            <a:endParaRPr lang="en-US" altLang="ko-KR" sz="1000" b="1" i="0" dirty="0">
              <a:solidFill>
                <a:srgbClr val="030303"/>
              </a:solidFill>
              <a:effectLst/>
              <a:latin typeface="YouTube Sans"/>
            </a:endParaRPr>
          </a:p>
        </p:txBody>
      </p:sp>
      <p:cxnSp>
        <p:nvCxnSpPr>
          <p:cNvPr id="68" name="직선 연결선 67"/>
          <p:cNvCxnSpPr/>
          <p:nvPr/>
        </p:nvCxnSpPr>
        <p:spPr>
          <a:xfrm>
            <a:off x="1758499" y="1558800"/>
            <a:ext cx="2380995" cy="952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2741733" y="1053932"/>
            <a:ext cx="118333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4.7m  +1=5.7 =6m</a:t>
            </a:r>
            <a:endParaRPr lang="ko-KR" altLang="en-US" sz="900" dirty="0"/>
          </a:p>
        </p:txBody>
      </p:sp>
      <p:sp>
        <p:nvSpPr>
          <p:cNvPr id="70" name="TextBox 69"/>
          <p:cNvSpPr txBox="1"/>
          <p:nvPr/>
        </p:nvSpPr>
        <p:spPr>
          <a:xfrm>
            <a:off x="2908262" y="1555584"/>
            <a:ext cx="43954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0.5m</a:t>
            </a:r>
            <a:endParaRPr lang="ko-KR" altLang="en-US" sz="900" dirty="0"/>
          </a:p>
        </p:txBody>
      </p:sp>
      <p:sp>
        <p:nvSpPr>
          <p:cNvPr id="6" name="자유형 5"/>
          <p:cNvSpPr/>
          <p:nvPr/>
        </p:nvSpPr>
        <p:spPr>
          <a:xfrm>
            <a:off x="2886635" y="1577788"/>
            <a:ext cx="116541" cy="412377"/>
          </a:xfrm>
          <a:custGeom>
            <a:avLst/>
            <a:gdLst>
              <a:gd name="connsiteX0" fmla="*/ 0 w 116541"/>
              <a:gd name="connsiteY0" fmla="*/ 0 h 412377"/>
              <a:gd name="connsiteX1" fmla="*/ 17930 w 116541"/>
              <a:gd name="connsiteY1" fmla="*/ 412377 h 412377"/>
              <a:gd name="connsiteX2" fmla="*/ 116541 w 116541"/>
              <a:gd name="connsiteY2" fmla="*/ 412377 h 412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6541" h="412377">
                <a:moveTo>
                  <a:pt x="0" y="0"/>
                </a:moveTo>
                <a:lnTo>
                  <a:pt x="17930" y="412377"/>
                </a:lnTo>
                <a:lnTo>
                  <a:pt x="116541" y="412377"/>
                </a:lnTo>
              </a:path>
            </a:pathLst>
          </a:custGeom>
          <a:noFill/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3" name="자유형 72"/>
          <p:cNvSpPr/>
          <p:nvPr/>
        </p:nvSpPr>
        <p:spPr>
          <a:xfrm flipH="1">
            <a:off x="519444" y="1549298"/>
            <a:ext cx="101180" cy="412377"/>
          </a:xfrm>
          <a:custGeom>
            <a:avLst/>
            <a:gdLst>
              <a:gd name="connsiteX0" fmla="*/ 0 w 116541"/>
              <a:gd name="connsiteY0" fmla="*/ 0 h 412377"/>
              <a:gd name="connsiteX1" fmla="*/ 17930 w 116541"/>
              <a:gd name="connsiteY1" fmla="*/ 412377 h 412377"/>
              <a:gd name="connsiteX2" fmla="*/ 116541 w 116541"/>
              <a:gd name="connsiteY2" fmla="*/ 412377 h 412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6541" h="412377">
                <a:moveTo>
                  <a:pt x="0" y="0"/>
                </a:moveTo>
                <a:lnTo>
                  <a:pt x="17930" y="412377"/>
                </a:lnTo>
                <a:lnTo>
                  <a:pt x="116541" y="412377"/>
                </a:lnTo>
              </a:path>
            </a:pathLst>
          </a:custGeom>
          <a:noFill/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21" name="그룹 120"/>
          <p:cNvGrpSpPr/>
          <p:nvPr/>
        </p:nvGrpSpPr>
        <p:grpSpPr>
          <a:xfrm>
            <a:off x="938213" y="4143022"/>
            <a:ext cx="3704945" cy="1533878"/>
            <a:chOff x="938213" y="4143022"/>
            <a:chExt cx="3704945" cy="1533878"/>
          </a:xfrm>
        </p:grpSpPr>
        <p:sp>
          <p:nvSpPr>
            <p:cNvPr id="66" name="직사각형 65"/>
            <p:cNvSpPr/>
            <p:nvPr/>
          </p:nvSpPr>
          <p:spPr>
            <a:xfrm>
              <a:off x="1416276" y="5012612"/>
              <a:ext cx="2167222" cy="500024"/>
            </a:xfrm>
            <a:prstGeom prst="rect">
              <a:avLst/>
            </a:prstGeom>
            <a:blipFill dpi="0" rotWithShape="1">
              <a:blip r:embed="rId3">
                <a:alphaModFix amt="55000"/>
              </a:blip>
              <a:srcRect/>
              <a:stretch>
                <a:fillRect/>
              </a:stretch>
            </a:blip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5" name="그룹 4"/>
            <p:cNvGrpSpPr/>
            <p:nvPr/>
          </p:nvGrpSpPr>
          <p:grpSpPr>
            <a:xfrm>
              <a:off x="1048068" y="4149000"/>
              <a:ext cx="2892107" cy="1455594"/>
              <a:chOff x="3974467" y="4149000"/>
              <a:chExt cx="5830102" cy="1455594"/>
            </a:xfrm>
          </p:grpSpPr>
          <p:cxnSp>
            <p:nvCxnSpPr>
              <p:cNvPr id="27" name="직선 연결선 26"/>
              <p:cNvCxnSpPr/>
              <p:nvPr/>
            </p:nvCxnSpPr>
            <p:spPr>
              <a:xfrm flipH="1">
                <a:off x="6892398" y="4159250"/>
                <a:ext cx="2" cy="144145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직선 연결선 27"/>
              <p:cNvCxnSpPr/>
              <p:nvPr/>
            </p:nvCxnSpPr>
            <p:spPr>
              <a:xfrm flipH="1">
                <a:off x="5442714" y="4166147"/>
                <a:ext cx="8741" cy="1438447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직선 연결선 49"/>
              <p:cNvCxnSpPr/>
              <p:nvPr/>
            </p:nvCxnSpPr>
            <p:spPr>
              <a:xfrm>
                <a:off x="8335771" y="4149000"/>
                <a:ext cx="8959" cy="141945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직선 연결선 50"/>
              <p:cNvCxnSpPr/>
              <p:nvPr/>
            </p:nvCxnSpPr>
            <p:spPr>
              <a:xfrm>
                <a:off x="3974467" y="5231768"/>
                <a:ext cx="1463557" cy="366937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직선 연결선 56"/>
              <p:cNvCxnSpPr/>
              <p:nvPr/>
            </p:nvCxnSpPr>
            <p:spPr>
              <a:xfrm flipV="1">
                <a:off x="8335770" y="5231768"/>
                <a:ext cx="1450200" cy="34911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직선 연결선 101"/>
              <p:cNvCxnSpPr/>
              <p:nvPr/>
            </p:nvCxnSpPr>
            <p:spPr>
              <a:xfrm>
                <a:off x="3974467" y="5231768"/>
                <a:ext cx="583010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직선 연결선 111"/>
              <p:cNvCxnSpPr/>
              <p:nvPr/>
            </p:nvCxnSpPr>
            <p:spPr>
              <a:xfrm>
                <a:off x="3993027" y="4152900"/>
                <a:ext cx="578914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0" name="직선 연결선 59"/>
            <p:cNvCxnSpPr>
              <a:endCxn id="66" idx="1"/>
            </p:cNvCxnSpPr>
            <p:nvPr/>
          </p:nvCxnSpPr>
          <p:spPr>
            <a:xfrm flipH="1">
              <a:off x="1416276" y="4150011"/>
              <a:ext cx="1554" cy="111261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직선 연결선 62"/>
            <p:cNvCxnSpPr/>
            <p:nvPr/>
          </p:nvCxnSpPr>
          <p:spPr>
            <a:xfrm>
              <a:off x="2137453" y="4150011"/>
              <a:ext cx="484" cy="108318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직선 연결선 63"/>
            <p:cNvCxnSpPr/>
            <p:nvPr/>
          </p:nvCxnSpPr>
          <p:spPr>
            <a:xfrm>
              <a:off x="2846177" y="4150011"/>
              <a:ext cx="13959" cy="109672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직선 연결선 64"/>
            <p:cNvCxnSpPr>
              <a:endCxn id="66" idx="3"/>
            </p:cNvCxnSpPr>
            <p:nvPr/>
          </p:nvCxnSpPr>
          <p:spPr>
            <a:xfrm>
              <a:off x="3581920" y="4166147"/>
              <a:ext cx="1578" cy="109647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직선 화살표 연결선 174"/>
            <p:cNvCxnSpPr>
              <a:endCxn id="178" idx="1"/>
            </p:cNvCxnSpPr>
            <p:nvPr/>
          </p:nvCxnSpPr>
          <p:spPr>
            <a:xfrm flipV="1">
              <a:off x="4046112" y="5020526"/>
              <a:ext cx="0" cy="56865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8" name="TextBox 177"/>
            <p:cNvSpPr txBox="1"/>
            <p:nvPr/>
          </p:nvSpPr>
          <p:spPr>
            <a:xfrm>
              <a:off x="4046112" y="4905110"/>
              <a:ext cx="43954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0.8m</a:t>
              </a:r>
              <a:endParaRPr lang="ko-KR" altLang="en-US" sz="900" dirty="0"/>
            </a:p>
          </p:txBody>
        </p:sp>
        <p:cxnSp>
          <p:nvCxnSpPr>
            <p:cNvPr id="179" name="직선 화살표 연결선 178"/>
            <p:cNvCxnSpPr/>
            <p:nvPr/>
          </p:nvCxnSpPr>
          <p:spPr>
            <a:xfrm flipH="1" flipV="1">
              <a:off x="4149780" y="5499646"/>
              <a:ext cx="3857" cy="10494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1" name="TextBox 180"/>
            <p:cNvSpPr txBox="1"/>
            <p:nvPr/>
          </p:nvSpPr>
          <p:spPr>
            <a:xfrm>
              <a:off x="4139494" y="5387443"/>
              <a:ext cx="50366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0.15m</a:t>
              </a:r>
              <a:endParaRPr lang="ko-KR" altLang="en-US" sz="900" dirty="0"/>
            </a:p>
          </p:txBody>
        </p:sp>
        <p:cxnSp>
          <p:nvCxnSpPr>
            <p:cNvPr id="99" name="직선 연결선 98"/>
            <p:cNvCxnSpPr/>
            <p:nvPr/>
          </p:nvCxnSpPr>
          <p:spPr>
            <a:xfrm>
              <a:off x="3933340" y="4143470"/>
              <a:ext cx="3175" cy="145238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직선 연결선 104"/>
            <p:cNvCxnSpPr/>
            <p:nvPr/>
          </p:nvCxnSpPr>
          <p:spPr>
            <a:xfrm>
              <a:off x="1054418" y="4143470"/>
              <a:ext cx="2236" cy="144571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직선 연결선 149"/>
            <p:cNvCxnSpPr/>
            <p:nvPr/>
          </p:nvCxnSpPr>
          <p:spPr>
            <a:xfrm>
              <a:off x="1054418" y="5583429"/>
              <a:ext cx="289210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1" name="자유형 150"/>
            <p:cNvSpPr/>
            <p:nvPr/>
          </p:nvSpPr>
          <p:spPr>
            <a:xfrm>
              <a:off x="1070344" y="5002478"/>
              <a:ext cx="342271" cy="586701"/>
            </a:xfrm>
            <a:custGeom>
              <a:avLst/>
              <a:gdLst>
                <a:gd name="connsiteX0" fmla="*/ 0 w 2886075"/>
                <a:gd name="connsiteY0" fmla="*/ 0 h 1447800"/>
                <a:gd name="connsiteX1" fmla="*/ 3175 w 2886075"/>
                <a:gd name="connsiteY1" fmla="*/ 1447800 h 1447800"/>
                <a:gd name="connsiteX2" fmla="*/ 2882900 w 2886075"/>
                <a:gd name="connsiteY2" fmla="*/ 1444625 h 1447800"/>
                <a:gd name="connsiteX3" fmla="*/ 2886075 w 2886075"/>
                <a:gd name="connsiteY3" fmla="*/ 3175 h 1447800"/>
                <a:gd name="connsiteX4" fmla="*/ 0 w 2886075"/>
                <a:gd name="connsiteY4" fmla="*/ 0 h 144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86075" h="1447800">
                  <a:moveTo>
                    <a:pt x="0" y="0"/>
                  </a:moveTo>
                  <a:cubicBezTo>
                    <a:pt x="1058" y="482600"/>
                    <a:pt x="2117" y="965200"/>
                    <a:pt x="3175" y="1447800"/>
                  </a:cubicBezTo>
                  <a:lnTo>
                    <a:pt x="2882900" y="1444625"/>
                  </a:lnTo>
                  <a:cubicBezTo>
                    <a:pt x="2883958" y="964142"/>
                    <a:pt x="2885017" y="483658"/>
                    <a:pt x="2886075" y="3175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  <a:alpha val="93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2" name="자유형 151"/>
            <p:cNvSpPr/>
            <p:nvPr/>
          </p:nvSpPr>
          <p:spPr>
            <a:xfrm>
              <a:off x="3595643" y="5008669"/>
              <a:ext cx="342271" cy="586701"/>
            </a:xfrm>
            <a:custGeom>
              <a:avLst/>
              <a:gdLst>
                <a:gd name="connsiteX0" fmla="*/ 0 w 2886075"/>
                <a:gd name="connsiteY0" fmla="*/ 0 h 1447800"/>
                <a:gd name="connsiteX1" fmla="*/ 3175 w 2886075"/>
                <a:gd name="connsiteY1" fmla="*/ 1447800 h 1447800"/>
                <a:gd name="connsiteX2" fmla="*/ 2882900 w 2886075"/>
                <a:gd name="connsiteY2" fmla="*/ 1444625 h 1447800"/>
                <a:gd name="connsiteX3" fmla="*/ 2886075 w 2886075"/>
                <a:gd name="connsiteY3" fmla="*/ 3175 h 1447800"/>
                <a:gd name="connsiteX4" fmla="*/ 0 w 2886075"/>
                <a:gd name="connsiteY4" fmla="*/ 0 h 144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86075" h="1447800">
                  <a:moveTo>
                    <a:pt x="0" y="0"/>
                  </a:moveTo>
                  <a:cubicBezTo>
                    <a:pt x="1058" y="482600"/>
                    <a:pt x="2117" y="965200"/>
                    <a:pt x="3175" y="1447800"/>
                  </a:cubicBezTo>
                  <a:lnTo>
                    <a:pt x="2882900" y="1444625"/>
                  </a:lnTo>
                  <a:cubicBezTo>
                    <a:pt x="2883958" y="964142"/>
                    <a:pt x="2885017" y="483658"/>
                    <a:pt x="2886075" y="3175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  <a:alpha val="94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56" name="직선 연결선 155"/>
            <p:cNvCxnSpPr/>
            <p:nvPr/>
          </p:nvCxnSpPr>
          <p:spPr>
            <a:xfrm>
              <a:off x="3578745" y="4989888"/>
              <a:ext cx="5830" cy="601287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9" name="자유형 168"/>
            <p:cNvSpPr/>
            <p:nvPr/>
          </p:nvSpPr>
          <p:spPr>
            <a:xfrm>
              <a:off x="1222744" y="5499646"/>
              <a:ext cx="2356001" cy="81801"/>
            </a:xfrm>
            <a:custGeom>
              <a:avLst/>
              <a:gdLst>
                <a:gd name="connsiteX0" fmla="*/ 0 w 2886075"/>
                <a:gd name="connsiteY0" fmla="*/ 0 h 1447800"/>
                <a:gd name="connsiteX1" fmla="*/ 3175 w 2886075"/>
                <a:gd name="connsiteY1" fmla="*/ 1447800 h 1447800"/>
                <a:gd name="connsiteX2" fmla="*/ 2882900 w 2886075"/>
                <a:gd name="connsiteY2" fmla="*/ 1444625 h 1447800"/>
                <a:gd name="connsiteX3" fmla="*/ 2886075 w 2886075"/>
                <a:gd name="connsiteY3" fmla="*/ 3175 h 1447800"/>
                <a:gd name="connsiteX4" fmla="*/ 0 w 2886075"/>
                <a:gd name="connsiteY4" fmla="*/ 0 h 144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86075" h="1447800">
                  <a:moveTo>
                    <a:pt x="0" y="0"/>
                  </a:moveTo>
                  <a:cubicBezTo>
                    <a:pt x="1058" y="482600"/>
                    <a:pt x="2117" y="965200"/>
                    <a:pt x="3175" y="1447800"/>
                  </a:cubicBezTo>
                  <a:lnTo>
                    <a:pt x="2882900" y="1444625"/>
                  </a:lnTo>
                  <a:cubicBezTo>
                    <a:pt x="2883958" y="964142"/>
                    <a:pt x="2885017" y="483658"/>
                    <a:pt x="2886075" y="3175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  <a:alpha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3" name="자유형 112"/>
            <p:cNvSpPr/>
            <p:nvPr/>
          </p:nvSpPr>
          <p:spPr>
            <a:xfrm>
              <a:off x="938213" y="5586413"/>
              <a:ext cx="3000375" cy="90487"/>
            </a:xfrm>
            <a:custGeom>
              <a:avLst/>
              <a:gdLst>
                <a:gd name="connsiteX0" fmla="*/ 114300 w 3000375"/>
                <a:gd name="connsiteY0" fmla="*/ 0 h 90487"/>
                <a:gd name="connsiteX1" fmla="*/ 0 w 3000375"/>
                <a:gd name="connsiteY1" fmla="*/ 85725 h 90487"/>
                <a:gd name="connsiteX2" fmla="*/ 2905125 w 3000375"/>
                <a:gd name="connsiteY2" fmla="*/ 90487 h 90487"/>
                <a:gd name="connsiteX3" fmla="*/ 3000375 w 3000375"/>
                <a:gd name="connsiteY3" fmla="*/ 0 h 90487"/>
                <a:gd name="connsiteX4" fmla="*/ 114300 w 3000375"/>
                <a:gd name="connsiteY4" fmla="*/ 0 h 90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00375" h="90487">
                  <a:moveTo>
                    <a:pt x="114300" y="0"/>
                  </a:moveTo>
                  <a:lnTo>
                    <a:pt x="0" y="85725"/>
                  </a:lnTo>
                  <a:lnTo>
                    <a:pt x="2905125" y="90487"/>
                  </a:lnTo>
                  <a:lnTo>
                    <a:pt x="3000375" y="0"/>
                  </a:lnTo>
                  <a:lnTo>
                    <a:pt x="114300" y="0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  <a:alpha val="9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70" name="직선 연결선 169"/>
            <p:cNvCxnSpPr/>
            <p:nvPr/>
          </p:nvCxnSpPr>
          <p:spPr>
            <a:xfrm>
              <a:off x="1041090" y="5498511"/>
              <a:ext cx="2892250" cy="5680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직선 연결선 170"/>
            <p:cNvCxnSpPr/>
            <p:nvPr/>
          </p:nvCxnSpPr>
          <p:spPr>
            <a:xfrm flipH="1">
              <a:off x="1417415" y="5008669"/>
              <a:ext cx="2128" cy="580511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자유형 73"/>
            <p:cNvSpPr/>
            <p:nvPr/>
          </p:nvSpPr>
          <p:spPr>
            <a:xfrm>
              <a:off x="1073772" y="4143022"/>
              <a:ext cx="2886075" cy="873744"/>
            </a:xfrm>
            <a:custGeom>
              <a:avLst/>
              <a:gdLst>
                <a:gd name="connsiteX0" fmla="*/ 0 w 2886075"/>
                <a:gd name="connsiteY0" fmla="*/ 0 h 1447800"/>
                <a:gd name="connsiteX1" fmla="*/ 3175 w 2886075"/>
                <a:gd name="connsiteY1" fmla="*/ 1447800 h 1447800"/>
                <a:gd name="connsiteX2" fmla="*/ 2882900 w 2886075"/>
                <a:gd name="connsiteY2" fmla="*/ 1444625 h 1447800"/>
                <a:gd name="connsiteX3" fmla="*/ 2886075 w 2886075"/>
                <a:gd name="connsiteY3" fmla="*/ 3175 h 1447800"/>
                <a:gd name="connsiteX4" fmla="*/ 0 w 2886075"/>
                <a:gd name="connsiteY4" fmla="*/ 0 h 144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86075" h="1447800">
                  <a:moveTo>
                    <a:pt x="0" y="0"/>
                  </a:moveTo>
                  <a:cubicBezTo>
                    <a:pt x="1058" y="482600"/>
                    <a:pt x="2117" y="965200"/>
                    <a:pt x="3175" y="1447800"/>
                  </a:cubicBezTo>
                  <a:lnTo>
                    <a:pt x="2882900" y="1444625"/>
                  </a:lnTo>
                  <a:cubicBezTo>
                    <a:pt x="2883958" y="964142"/>
                    <a:pt x="2885017" y="483658"/>
                    <a:pt x="2886075" y="3175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  <a:alpha val="8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cxnSp>
        <p:nvCxnSpPr>
          <p:cNvPr id="208" name="직선 연결선 207"/>
          <p:cNvCxnSpPr/>
          <p:nvPr/>
        </p:nvCxnSpPr>
        <p:spPr>
          <a:xfrm flipV="1">
            <a:off x="1048068" y="5002317"/>
            <a:ext cx="2892107" cy="14449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/>
          <p:cNvSpPr txBox="1"/>
          <p:nvPr/>
        </p:nvSpPr>
        <p:spPr>
          <a:xfrm>
            <a:off x="5029725" y="2001568"/>
            <a:ext cx="252505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 smtClean="0"/>
              <a:t>비닐  </a:t>
            </a:r>
            <a:r>
              <a:rPr lang="en-US" altLang="ko-KR" sz="1200" dirty="0" smtClean="0"/>
              <a:t>1.5m x 4m  x 2ea</a:t>
            </a:r>
          </a:p>
          <a:p>
            <a:r>
              <a:rPr lang="ko-KR" altLang="en-US" sz="1200" dirty="0" err="1" smtClean="0"/>
              <a:t>차광막</a:t>
            </a:r>
            <a:r>
              <a:rPr lang="en-US" altLang="ko-KR" sz="1200" dirty="0" smtClean="0"/>
              <a:t> 6m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x 4m </a:t>
            </a:r>
          </a:p>
          <a:p>
            <a:r>
              <a:rPr lang="ko-KR" altLang="en-US" sz="1200" dirty="0" smtClean="0"/>
              <a:t>방충망</a:t>
            </a:r>
            <a:r>
              <a:rPr lang="en-US" altLang="ko-KR" sz="1200" dirty="0" smtClean="0"/>
              <a:t> 1m x 4m x 2ea</a:t>
            </a:r>
          </a:p>
          <a:p>
            <a:r>
              <a:rPr lang="ko-KR" altLang="en-US" sz="1200" dirty="0" smtClean="0"/>
              <a:t>패드 </a:t>
            </a:r>
            <a:r>
              <a:rPr lang="en-US" altLang="ko-KR" sz="1200" dirty="0" smtClean="0"/>
              <a:t>(4+4 +1 +1 ) x 2ea</a:t>
            </a:r>
          </a:p>
          <a:p>
            <a:endParaRPr lang="en-US" altLang="ko-KR" sz="1200" dirty="0"/>
          </a:p>
          <a:p>
            <a:r>
              <a:rPr lang="ko-KR" altLang="en-US" sz="1200" dirty="0" smtClean="0"/>
              <a:t>개폐기</a:t>
            </a:r>
            <a:r>
              <a:rPr lang="en-US" altLang="ko-KR" sz="1200" dirty="0" smtClean="0"/>
              <a:t> 2ea</a:t>
            </a:r>
            <a:br>
              <a:rPr lang="en-US" altLang="ko-KR" sz="1200" dirty="0" smtClean="0"/>
            </a:br>
            <a:r>
              <a:rPr lang="ko-KR" altLang="en-US" sz="1200" dirty="0" smtClean="0"/>
              <a:t>파이프 </a:t>
            </a:r>
            <a:r>
              <a:rPr lang="en-US" altLang="ko-KR" sz="1200" dirty="0" smtClean="0"/>
              <a:t>25mm 4 x 2ea </a:t>
            </a:r>
            <a:r>
              <a:rPr lang="ko-KR" altLang="en-US" sz="1200" dirty="0" err="1" smtClean="0"/>
              <a:t>연결핀</a:t>
            </a:r>
            <a:r>
              <a:rPr lang="en-US" altLang="ko-KR" sz="1200" dirty="0" smtClean="0"/>
              <a:t> 2ea</a:t>
            </a:r>
          </a:p>
          <a:p>
            <a:r>
              <a:rPr lang="ko-KR" altLang="en-US" sz="1200" dirty="0" smtClean="0"/>
              <a:t>클립</a:t>
            </a:r>
            <a:r>
              <a:rPr lang="en-US" altLang="ko-KR" sz="1200" dirty="0" smtClean="0"/>
              <a:t> 10 x 2ea</a:t>
            </a:r>
            <a:endParaRPr lang="ko-KR" altLang="en-US" sz="1200" dirty="0"/>
          </a:p>
        </p:txBody>
      </p:sp>
      <p:sp>
        <p:nvSpPr>
          <p:cNvPr id="210" name="원호 209"/>
          <p:cNvSpPr/>
          <p:nvPr/>
        </p:nvSpPr>
        <p:spPr>
          <a:xfrm>
            <a:off x="673595" y="544883"/>
            <a:ext cx="2160000" cy="2159638"/>
          </a:xfrm>
          <a:prstGeom prst="arc">
            <a:avLst>
              <a:gd name="adj1" fmla="val 10826818"/>
              <a:gd name="adj2" fmla="val 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1" name="TextBox 210"/>
          <p:cNvSpPr txBox="1"/>
          <p:nvPr/>
        </p:nvSpPr>
        <p:spPr>
          <a:xfrm>
            <a:off x="2242768" y="1955195"/>
            <a:ext cx="3497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1m</a:t>
            </a:r>
            <a:endParaRPr lang="ko-KR" altLang="en-US" sz="900" dirty="0"/>
          </a:p>
        </p:txBody>
      </p:sp>
      <p:sp>
        <p:nvSpPr>
          <p:cNvPr id="212" name="TextBox 211"/>
          <p:cNvSpPr txBox="1"/>
          <p:nvPr/>
        </p:nvSpPr>
        <p:spPr>
          <a:xfrm>
            <a:off x="871755" y="1961901"/>
            <a:ext cx="3497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1m</a:t>
            </a:r>
            <a:endParaRPr lang="ko-KR" altLang="en-US" sz="900" dirty="0"/>
          </a:p>
        </p:txBody>
      </p:sp>
      <p:sp>
        <p:nvSpPr>
          <p:cNvPr id="123" name="직사각형 122"/>
          <p:cNvSpPr/>
          <p:nvPr/>
        </p:nvSpPr>
        <p:spPr>
          <a:xfrm>
            <a:off x="5016000" y="578834"/>
            <a:ext cx="6096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o-KR" altLang="en-US" sz="900" b="1" dirty="0">
                <a:solidFill>
                  <a:srgbClr val="030303"/>
                </a:solidFill>
                <a:latin typeface="YouTube Sans"/>
                <a:hlinkClick r:id="rId4"/>
              </a:rPr>
              <a:t>비닐하우스 파이프 </a:t>
            </a:r>
            <a:r>
              <a:rPr lang="ko-KR" altLang="en-US" sz="900" b="1" dirty="0" err="1">
                <a:solidFill>
                  <a:srgbClr val="030303"/>
                </a:solidFill>
                <a:latin typeface="YouTube Sans"/>
                <a:hlinkClick r:id="rId4"/>
              </a:rPr>
              <a:t>휘어진부분</a:t>
            </a:r>
            <a:r>
              <a:rPr lang="ko-KR" altLang="en-US" sz="900" b="1" dirty="0">
                <a:solidFill>
                  <a:srgbClr val="030303"/>
                </a:solidFill>
                <a:latin typeface="YouTube Sans"/>
                <a:hlinkClick r:id="rId4"/>
              </a:rPr>
              <a:t> 패드 </a:t>
            </a:r>
            <a:r>
              <a:rPr lang="ko-KR" altLang="en-US" sz="900" b="1" dirty="0" err="1">
                <a:solidFill>
                  <a:srgbClr val="030303"/>
                </a:solidFill>
                <a:latin typeface="YouTube Sans"/>
                <a:hlinkClick r:id="rId4"/>
              </a:rPr>
              <a:t>이쁘게</a:t>
            </a:r>
            <a:r>
              <a:rPr lang="ko-KR" altLang="en-US" sz="900" b="1" dirty="0">
                <a:solidFill>
                  <a:srgbClr val="030303"/>
                </a:solidFill>
                <a:latin typeface="YouTube Sans"/>
                <a:hlinkClick r:id="rId4"/>
              </a:rPr>
              <a:t> 박기 비닐하우스 시공</a:t>
            </a:r>
            <a:r>
              <a:rPr lang="en-US" altLang="ko-KR" sz="900" b="1" dirty="0">
                <a:solidFill>
                  <a:srgbClr val="030303"/>
                </a:solidFill>
                <a:latin typeface="YouTube Sans"/>
                <a:hlinkClick r:id="rId4"/>
              </a:rPr>
              <a:t>,</a:t>
            </a:r>
            <a:r>
              <a:rPr lang="ko-KR" altLang="en-US" sz="900" b="1" dirty="0">
                <a:solidFill>
                  <a:srgbClr val="030303"/>
                </a:solidFill>
                <a:latin typeface="YouTube Sans"/>
                <a:hlinkClick r:id="rId4"/>
              </a:rPr>
              <a:t>짓기</a:t>
            </a:r>
            <a:r>
              <a:rPr lang="en-US" altLang="ko-KR" sz="900" b="1" dirty="0">
                <a:solidFill>
                  <a:srgbClr val="030303"/>
                </a:solidFill>
                <a:latin typeface="YouTube Sans"/>
                <a:hlinkClick r:id="rId4"/>
              </a:rPr>
              <a:t>,</a:t>
            </a:r>
            <a:r>
              <a:rPr lang="ko-KR" altLang="en-US" sz="900" b="1" dirty="0">
                <a:solidFill>
                  <a:srgbClr val="030303"/>
                </a:solidFill>
                <a:latin typeface="YouTube Sans"/>
                <a:hlinkClick r:id="rId4"/>
              </a:rPr>
              <a:t>공사 </a:t>
            </a:r>
            <a:r>
              <a:rPr lang="ko-KR" altLang="en-US" sz="900" b="1" dirty="0" err="1">
                <a:solidFill>
                  <a:srgbClr val="030303"/>
                </a:solidFill>
                <a:latin typeface="YouTube Sans"/>
                <a:hlinkClick r:id="rId4"/>
              </a:rPr>
              <a:t>귀농귀촌</a:t>
            </a:r>
            <a:r>
              <a:rPr lang="ko-KR" altLang="en-US" sz="900" b="1" dirty="0">
                <a:solidFill>
                  <a:srgbClr val="030303"/>
                </a:solidFill>
                <a:latin typeface="YouTube Sans"/>
                <a:hlinkClick r:id="rId4"/>
              </a:rPr>
              <a:t> 전원일기</a:t>
            </a:r>
            <a:endParaRPr lang="ko-KR" altLang="en-US" sz="900" b="1" i="0" dirty="0">
              <a:solidFill>
                <a:srgbClr val="030303"/>
              </a:solidFill>
              <a:effectLst/>
              <a:latin typeface="YouTube Sans"/>
            </a:endParaRPr>
          </a:p>
        </p:txBody>
      </p:sp>
      <p:graphicFrame>
        <p:nvGraphicFramePr>
          <p:cNvPr id="157" name="표 1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666764"/>
              </p:ext>
            </p:extLst>
          </p:nvPr>
        </p:nvGraphicFramePr>
        <p:xfrm>
          <a:off x="4722815" y="3764659"/>
          <a:ext cx="7277184" cy="28060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7309">
                  <a:extLst>
                    <a:ext uri="{9D8B030D-6E8A-4147-A177-3AD203B41FA5}">
                      <a16:colId xmlns:a16="http://schemas.microsoft.com/office/drawing/2014/main" val="4020334176"/>
                    </a:ext>
                  </a:extLst>
                </a:gridCol>
                <a:gridCol w="709476">
                  <a:extLst>
                    <a:ext uri="{9D8B030D-6E8A-4147-A177-3AD203B41FA5}">
                      <a16:colId xmlns:a16="http://schemas.microsoft.com/office/drawing/2014/main" val="919022909"/>
                    </a:ext>
                  </a:extLst>
                </a:gridCol>
                <a:gridCol w="547309">
                  <a:extLst>
                    <a:ext uri="{9D8B030D-6E8A-4147-A177-3AD203B41FA5}">
                      <a16:colId xmlns:a16="http://schemas.microsoft.com/office/drawing/2014/main" val="553011048"/>
                    </a:ext>
                  </a:extLst>
                </a:gridCol>
                <a:gridCol w="547309">
                  <a:extLst>
                    <a:ext uri="{9D8B030D-6E8A-4147-A177-3AD203B41FA5}">
                      <a16:colId xmlns:a16="http://schemas.microsoft.com/office/drawing/2014/main" val="604790387"/>
                    </a:ext>
                  </a:extLst>
                </a:gridCol>
                <a:gridCol w="547309">
                  <a:extLst>
                    <a:ext uri="{9D8B030D-6E8A-4147-A177-3AD203B41FA5}">
                      <a16:colId xmlns:a16="http://schemas.microsoft.com/office/drawing/2014/main" val="3356842898"/>
                    </a:ext>
                  </a:extLst>
                </a:gridCol>
                <a:gridCol w="547309">
                  <a:extLst>
                    <a:ext uri="{9D8B030D-6E8A-4147-A177-3AD203B41FA5}">
                      <a16:colId xmlns:a16="http://schemas.microsoft.com/office/drawing/2014/main" val="2153467562"/>
                    </a:ext>
                  </a:extLst>
                </a:gridCol>
                <a:gridCol w="547309">
                  <a:extLst>
                    <a:ext uri="{9D8B030D-6E8A-4147-A177-3AD203B41FA5}">
                      <a16:colId xmlns:a16="http://schemas.microsoft.com/office/drawing/2014/main" val="2064490524"/>
                    </a:ext>
                  </a:extLst>
                </a:gridCol>
                <a:gridCol w="547309">
                  <a:extLst>
                    <a:ext uri="{9D8B030D-6E8A-4147-A177-3AD203B41FA5}">
                      <a16:colId xmlns:a16="http://schemas.microsoft.com/office/drawing/2014/main" val="3375150841"/>
                    </a:ext>
                  </a:extLst>
                </a:gridCol>
                <a:gridCol w="547309">
                  <a:extLst>
                    <a:ext uri="{9D8B030D-6E8A-4147-A177-3AD203B41FA5}">
                      <a16:colId xmlns:a16="http://schemas.microsoft.com/office/drawing/2014/main" val="3234469373"/>
                    </a:ext>
                  </a:extLst>
                </a:gridCol>
                <a:gridCol w="547309">
                  <a:extLst>
                    <a:ext uri="{9D8B030D-6E8A-4147-A177-3AD203B41FA5}">
                      <a16:colId xmlns:a16="http://schemas.microsoft.com/office/drawing/2014/main" val="3087931998"/>
                    </a:ext>
                  </a:extLst>
                </a:gridCol>
                <a:gridCol w="547309">
                  <a:extLst>
                    <a:ext uri="{9D8B030D-6E8A-4147-A177-3AD203B41FA5}">
                      <a16:colId xmlns:a16="http://schemas.microsoft.com/office/drawing/2014/main" val="750896561"/>
                    </a:ext>
                  </a:extLst>
                </a:gridCol>
                <a:gridCol w="547309">
                  <a:extLst>
                    <a:ext uri="{9D8B030D-6E8A-4147-A177-3AD203B41FA5}">
                      <a16:colId xmlns:a16="http://schemas.microsoft.com/office/drawing/2014/main" val="3767466682"/>
                    </a:ext>
                  </a:extLst>
                </a:gridCol>
                <a:gridCol w="547309">
                  <a:extLst>
                    <a:ext uri="{9D8B030D-6E8A-4147-A177-3AD203B41FA5}">
                      <a16:colId xmlns:a16="http://schemas.microsoft.com/office/drawing/2014/main" val="1778213011"/>
                    </a:ext>
                  </a:extLst>
                </a:gridCol>
              </a:tblGrid>
              <a:tr h="161178"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전후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좌우옆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개폐장치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계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환산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1474281"/>
                  </a:ext>
                </a:extLst>
              </a:tr>
              <a:tr h="161178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패드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28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48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2520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27720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13567242"/>
                  </a:ext>
                </a:extLst>
              </a:tr>
              <a:tr h="161178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클립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40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60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60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130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7800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75227037"/>
                  </a:ext>
                </a:extLst>
              </a:tr>
              <a:tr h="161178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비닐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240x4m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7200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7200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64180021"/>
                  </a:ext>
                </a:extLst>
              </a:tr>
              <a:tr h="161178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차광망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6m x 4m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36000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36000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63595265"/>
                  </a:ext>
                </a:extLst>
              </a:tr>
              <a:tr h="161178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방충망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1mx4m2ea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44000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에스몰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44000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85539632"/>
                  </a:ext>
                </a:extLst>
              </a:tr>
              <a:tr h="31369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새들고정구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25mm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110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220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86077915"/>
                  </a:ext>
                </a:extLst>
              </a:tr>
              <a:tr h="31369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개폐기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21500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43000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altLang="ko-KR" sz="1100" u="none" strike="noStrike">
                          <a:effectLst/>
                        </a:rPr>
                        <a:t>11</a:t>
                      </a:r>
                      <a:r>
                        <a:rPr lang="ko-KR" altLang="en-US" sz="1100" u="none" strike="noStrike">
                          <a:effectLst/>
                        </a:rPr>
                        <a:t>번가 청년농자재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6223622"/>
                  </a:ext>
                </a:extLst>
              </a:tr>
              <a:tr h="161178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파이프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25mm 2m 4ea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29400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에스몰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29400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25615021"/>
                  </a:ext>
                </a:extLst>
              </a:tr>
              <a:tr h="161178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25x25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240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480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40099633"/>
                  </a:ext>
                </a:extLst>
              </a:tr>
              <a:tr h="161178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테이프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3300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3300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09945349"/>
                  </a:ext>
                </a:extLst>
              </a:tr>
              <a:tr h="161178"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62685769"/>
                  </a:ext>
                </a:extLst>
              </a:tr>
              <a:tr h="161178"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199120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42670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6326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</TotalTime>
  <Words>539</Words>
  <Application>Microsoft Office PowerPoint</Application>
  <PresentationFormat>와이드스크린</PresentationFormat>
  <Paragraphs>319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0" baseType="lpstr">
      <vt:lpstr>YouTube Sans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Yoonjoong Kim</dc:creator>
  <cp:lastModifiedBy>Yoonjoong Kim</cp:lastModifiedBy>
  <cp:revision>40</cp:revision>
  <cp:lastPrinted>2022-07-14T13:54:01Z</cp:lastPrinted>
  <dcterms:created xsi:type="dcterms:W3CDTF">2022-06-28T11:55:16Z</dcterms:created>
  <dcterms:modified xsi:type="dcterms:W3CDTF">2022-07-14T13:55:23Z</dcterms:modified>
</cp:coreProperties>
</file>